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4"/>
  </p:notesMasterIdLst>
  <p:handoutMasterIdLst>
    <p:handoutMasterId r:id="rId45"/>
  </p:handoutMasterIdLst>
  <p:sldIdLst>
    <p:sldId id="363" r:id="rId5"/>
    <p:sldId id="322" r:id="rId6"/>
    <p:sldId id="335" r:id="rId7"/>
    <p:sldId id="462" r:id="rId8"/>
    <p:sldId id="484" r:id="rId9"/>
    <p:sldId id="485" r:id="rId10"/>
    <p:sldId id="486" r:id="rId11"/>
    <p:sldId id="489" r:id="rId12"/>
    <p:sldId id="452" r:id="rId13"/>
    <p:sldId id="336" r:id="rId14"/>
    <p:sldId id="490" r:id="rId15"/>
    <p:sldId id="487" r:id="rId16"/>
    <p:sldId id="500" r:id="rId17"/>
    <p:sldId id="491" r:id="rId18"/>
    <p:sldId id="501" r:id="rId19"/>
    <p:sldId id="502" r:id="rId20"/>
    <p:sldId id="506" r:id="rId21"/>
    <p:sldId id="503" r:id="rId22"/>
    <p:sldId id="505" r:id="rId23"/>
    <p:sldId id="507" r:id="rId24"/>
    <p:sldId id="508" r:id="rId25"/>
    <p:sldId id="509" r:id="rId26"/>
    <p:sldId id="510" r:id="rId27"/>
    <p:sldId id="511" r:id="rId28"/>
    <p:sldId id="346" r:id="rId29"/>
    <p:sldId id="424" r:id="rId30"/>
    <p:sldId id="420" r:id="rId31"/>
    <p:sldId id="459" r:id="rId32"/>
    <p:sldId id="492" r:id="rId33"/>
    <p:sldId id="458" r:id="rId34"/>
    <p:sldId id="425" r:id="rId35"/>
    <p:sldId id="426" r:id="rId36"/>
    <p:sldId id="515" r:id="rId37"/>
    <p:sldId id="494" r:id="rId38"/>
    <p:sldId id="493" r:id="rId39"/>
    <p:sldId id="496" r:id="rId40"/>
    <p:sldId id="497" r:id="rId41"/>
    <p:sldId id="516" r:id="rId42"/>
    <p:sldId id="320" r:id="rId43"/>
  </p:sldIdLst>
  <p:sldSz cx="10693400" cy="7562850"/>
  <p:notesSz cx="6797675" cy="9926638"/>
  <p:defaultTextStyle>
    <a:defPPr>
      <a:defRPr lang="fr-FR"/>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B3593-F1B9-F641-F11C-BD449A352D7A}" name="mairie vic bigorre" initials="mvb" userId="b3b86fcdd1d6f7f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4868E-D8F8-42A2-9E37-FA2583FA5F54}" v="7" dt="2024-02-27T16:41:40.9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880"/>
        <p:guide pos="216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ôme IBANEZ" userId="0acff882-abe5-49d3-a6db-6b431147bec7" providerId="ADAL" clId="{12BAA921-2CEA-4DF1-B46D-D16ABCB01BA4}"/>
    <pc:docChg chg="custSel delSld modSld">
      <pc:chgData name="Jérôme IBANEZ" userId="0acff882-abe5-49d3-a6db-6b431147bec7" providerId="ADAL" clId="{12BAA921-2CEA-4DF1-B46D-D16ABCB01BA4}" dt="2024-02-19T17:37:39" v="130" actId="20577"/>
      <pc:docMkLst>
        <pc:docMk/>
      </pc:docMkLst>
      <pc:sldChg chg="modSp mod">
        <pc:chgData name="Jérôme IBANEZ" userId="0acff882-abe5-49d3-a6db-6b431147bec7" providerId="ADAL" clId="{12BAA921-2CEA-4DF1-B46D-D16ABCB01BA4}" dt="2024-02-19T17:22:04.251" v="3" actId="6549"/>
        <pc:sldMkLst>
          <pc:docMk/>
          <pc:sldMk cId="1644869526" sldId="322"/>
        </pc:sldMkLst>
        <pc:spChg chg="mod">
          <ac:chgData name="Jérôme IBANEZ" userId="0acff882-abe5-49d3-a6db-6b431147bec7" providerId="ADAL" clId="{12BAA921-2CEA-4DF1-B46D-D16ABCB01BA4}" dt="2024-02-19T17:21:44.728" v="0" actId="6549"/>
          <ac:spMkLst>
            <pc:docMk/>
            <pc:sldMk cId="1644869526" sldId="322"/>
            <ac:spMk id="14" creationId="{871A4D04-CBFA-354A-A96C-9853F39A05BD}"/>
          </ac:spMkLst>
        </pc:spChg>
        <pc:spChg chg="mod">
          <ac:chgData name="Jérôme IBANEZ" userId="0acff882-abe5-49d3-a6db-6b431147bec7" providerId="ADAL" clId="{12BAA921-2CEA-4DF1-B46D-D16ABCB01BA4}" dt="2024-02-19T17:22:04.251" v="3" actId="6549"/>
          <ac:spMkLst>
            <pc:docMk/>
            <pc:sldMk cId="1644869526" sldId="322"/>
            <ac:spMk id="15" creationId="{80F00D11-9593-9043-9C72-748FC4D837F8}"/>
          </ac:spMkLst>
        </pc:spChg>
        <pc:spChg chg="mod">
          <ac:chgData name="Jérôme IBANEZ" userId="0acff882-abe5-49d3-a6db-6b431147bec7" providerId="ADAL" clId="{12BAA921-2CEA-4DF1-B46D-D16ABCB01BA4}" dt="2024-02-19T17:21:48.097" v="1" actId="6549"/>
          <ac:spMkLst>
            <pc:docMk/>
            <pc:sldMk cId="1644869526" sldId="322"/>
            <ac:spMk id="16" creationId="{DB46FBC9-1203-8F45-B0D7-2F5DF6A7FEFF}"/>
          </ac:spMkLst>
        </pc:spChg>
      </pc:sldChg>
      <pc:sldChg chg="modSp mod">
        <pc:chgData name="Jérôme IBANEZ" userId="0acff882-abe5-49d3-a6db-6b431147bec7" providerId="ADAL" clId="{12BAA921-2CEA-4DF1-B46D-D16ABCB01BA4}" dt="2024-02-19T17:31:18.396" v="110" actId="6549"/>
        <pc:sldMkLst>
          <pc:docMk/>
          <pc:sldMk cId="3641171636" sldId="420"/>
        </pc:sldMkLst>
        <pc:graphicFrameChg chg="modGraphic">
          <ac:chgData name="Jérôme IBANEZ" userId="0acff882-abe5-49d3-a6db-6b431147bec7" providerId="ADAL" clId="{12BAA921-2CEA-4DF1-B46D-D16ABCB01BA4}" dt="2024-02-19T17:31:18.396" v="110" actId="6549"/>
          <ac:graphicFrameMkLst>
            <pc:docMk/>
            <pc:sldMk cId="3641171636" sldId="420"/>
            <ac:graphicFrameMk id="9" creationId="{36F70FA4-71C0-C546-8146-59F053F82750}"/>
          </ac:graphicFrameMkLst>
        </pc:graphicFrameChg>
      </pc:sldChg>
      <pc:sldChg chg="modSp mod">
        <pc:chgData name="Jérôme IBANEZ" userId="0acff882-abe5-49d3-a6db-6b431147bec7" providerId="ADAL" clId="{12BAA921-2CEA-4DF1-B46D-D16ABCB01BA4}" dt="2024-02-19T17:37:39" v="130" actId="20577"/>
        <pc:sldMkLst>
          <pc:docMk/>
          <pc:sldMk cId="1134907182" sldId="424"/>
        </pc:sldMkLst>
        <pc:spChg chg="mod">
          <ac:chgData name="Jérôme IBANEZ" userId="0acff882-abe5-49d3-a6db-6b431147bec7" providerId="ADAL" clId="{12BAA921-2CEA-4DF1-B46D-D16ABCB01BA4}" dt="2024-02-19T17:28:33.325" v="80" actId="1076"/>
          <ac:spMkLst>
            <pc:docMk/>
            <pc:sldMk cId="1134907182" sldId="424"/>
            <ac:spMk id="7" creationId="{8287AB57-B1E4-57ED-7AD3-177796EC0D6A}"/>
          </ac:spMkLst>
        </pc:spChg>
        <pc:graphicFrameChg chg="mod modGraphic">
          <ac:chgData name="Jérôme IBANEZ" userId="0acff882-abe5-49d3-a6db-6b431147bec7" providerId="ADAL" clId="{12BAA921-2CEA-4DF1-B46D-D16ABCB01BA4}" dt="2024-02-19T17:37:39" v="130" actId="20577"/>
          <ac:graphicFrameMkLst>
            <pc:docMk/>
            <pc:sldMk cId="1134907182" sldId="424"/>
            <ac:graphicFrameMk id="9" creationId="{36F70FA4-71C0-C546-8146-59F053F82750}"/>
          </ac:graphicFrameMkLst>
        </pc:graphicFrameChg>
      </pc:sldChg>
      <pc:sldChg chg="modSp mod">
        <pc:chgData name="Jérôme IBANEZ" userId="0acff882-abe5-49d3-a6db-6b431147bec7" providerId="ADAL" clId="{12BAA921-2CEA-4DF1-B46D-D16ABCB01BA4}" dt="2024-02-19T17:31:42.154" v="111" actId="6549"/>
        <pc:sldMkLst>
          <pc:docMk/>
          <pc:sldMk cId="3515359640" sldId="426"/>
        </pc:sldMkLst>
        <pc:spChg chg="mod">
          <ac:chgData name="Jérôme IBANEZ" userId="0acff882-abe5-49d3-a6db-6b431147bec7" providerId="ADAL" clId="{12BAA921-2CEA-4DF1-B46D-D16ABCB01BA4}" dt="2024-02-19T17:31:42.154" v="111" actId="6549"/>
          <ac:spMkLst>
            <pc:docMk/>
            <pc:sldMk cId="3515359640" sldId="426"/>
            <ac:spMk id="2" creationId="{1FFF21AD-713B-D7B3-56EA-FA818E63CE0A}"/>
          </ac:spMkLst>
        </pc:spChg>
      </pc:sldChg>
      <pc:sldChg chg="del">
        <pc:chgData name="Jérôme IBANEZ" userId="0acff882-abe5-49d3-a6db-6b431147bec7" providerId="ADAL" clId="{12BAA921-2CEA-4DF1-B46D-D16ABCB01BA4}" dt="2024-02-19T17:32:30.016" v="118" actId="47"/>
        <pc:sldMkLst>
          <pc:docMk/>
          <pc:sldMk cId="2293207776" sldId="460"/>
        </pc:sldMkLst>
      </pc:sldChg>
      <pc:sldChg chg="modSp mod">
        <pc:chgData name="Jérôme IBANEZ" userId="0acff882-abe5-49d3-a6db-6b431147bec7" providerId="ADAL" clId="{12BAA921-2CEA-4DF1-B46D-D16ABCB01BA4}" dt="2024-02-19T17:32:12.304" v="117" actId="27636"/>
        <pc:sldMkLst>
          <pc:docMk/>
          <pc:sldMk cId="3599562631" sldId="496"/>
        </pc:sldMkLst>
        <pc:spChg chg="mod">
          <ac:chgData name="Jérôme IBANEZ" userId="0acff882-abe5-49d3-a6db-6b431147bec7" providerId="ADAL" clId="{12BAA921-2CEA-4DF1-B46D-D16ABCB01BA4}" dt="2024-02-19T17:32:12.304" v="117" actId="27636"/>
          <ac:spMkLst>
            <pc:docMk/>
            <pc:sldMk cId="3599562631" sldId="496"/>
            <ac:spMk id="3" creationId="{5A46922F-F8F1-B729-C18B-C02B2BF0C1AA}"/>
          </ac:spMkLst>
        </pc:spChg>
      </pc:sldChg>
      <pc:sldChg chg="modSp mod">
        <pc:chgData name="Jérôme IBANEZ" userId="0acff882-abe5-49d3-a6db-6b431147bec7" providerId="ADAL" clId="{12BAA921-2CEA-4DF1-B46D-D16ABCB01BA4}" dt="2024-02-19T17:24:38.321" v="5" actId="27636"/>
        <pc:sldMkLst>
          <pc:docMk/>
          <pc:sldMk cId="1051232081" sldId="506"/>
        </pc:sldMkLst>
        <pc:spChg chg="mod">
          <ac:chgData name="Jérôme IBANEZ" userId="0acff882-abe5-49d3-a6db-6b431147bec7" providerId="ADAL" clId="{12BAA921-2CEA-4DF1-B46D-D16ABCB01BA4}" dt="2024-02-19T17:24:38.321" v="5" actId="27636"/>
          <ac:spMkLst>
            <pc:docMk/>
            <pc:sldMk cId="1051232081" sldId="506"/>
            <ac:spMk id="2" creationId="{8D4D4586-6D83-22CE-07B9-E5CC6241435A}"/>
          </ac:spMkLst>
        </pc:spChg>
      </pc:sldChg>
      <pc:sldChg chg="modSp mod">
        <pc:chgData name="Jérôme IBANEZ" userId="0acff882-abe5-49d3-a6db-6b431147bec7" providerId="ADAL" clId="{12BAA921-2CEA-4DF1-B46D-D16ABCB01BA4}" dt="2024-02-19T17:25:31.869" v="29" actId="20577"/>
        <pc:sldMkLst>
          <pc:docMk/>
          <pc:sldMk cId="2474405481" sldId="510"/>
        </pc:sldMkLst>
        <pc:spChg chg="mod">
          <ac:chgData name="Jérôme IBANEZ" userId="0acff882-abe5-49d3-a6db-6b431147bec7" providerId="ADAL" clId="{12BAA921-2CEA-4DF1-B46D-D16ABCB01BA4}" dt="2024-02-19T17:25:31.869" v="29" actId="20577"/>
          <ac:spMkLst>
            <pc:docMk/>
            <pc:sldMk cId="2474405481" sldId="510"/>
            <ac:spMk id="3" creationId="{922F3447-695A-E234-F07A-DF90674E69B1}"/>
          </ac:spMkLst>
        </pc:spChg>
      </pc:sldChg>
      <pc:sldChg chg="modSp mod">
        <pc:chgData name="Jérôme IBANEZ" userId="0acff882-abe5-49d3-a6db-6b431147bec7" providerId="ADAL" clId="{12BAA921-2CEA-4DF1-B46D-D16ABCB01BA4}" dt="2024-02-19T17:26:08.978" v="56" actId="14100"/>
        <pc:sldMkLst>
          <pc:docMk/>
          <pc:sldMk cId="4288111917" sldId="511"/>
        </pc:sldMkLst>
        <pc:spChg chg="mod">
          <ac:chgData name="Jérôme IBANEZ" userId="0acff882-abe5-49d3-a6db-6b431147bec7" providerId="ADAL" clId="{12BAA921-2CEA-4DF1-B46D-D16ABCB01BA4}" dt="2024-02-19T17:26:08.978" v="56" actId="14100"/>
          <ac:spMkLst>
            <pc:docMk/>
            <pc:sldMk cId="4288111917" sldId="511"/>
            <ac:spMk id="2" creationId="{ECA7B56C-C75B-951C-0F32-E3B563C23370}"/>
          </ac:spMkLst>
        </pc:spChg>
        <pc:spChg chg="mod">
          <ac:chgData name="Jérôme IBANEZ" userId="0acff882-abe5-49d3-a6db-6b431147bec7" providerId="ADAL" clId="{12BAA921-2CEA-4DF1-B46D-D16ABCB01BA4}" dt="2024-02-19T17:25:45.391" v="32" actId="20577"/>
          <ac:spMkLst>
            <pc:docMk/>
            <pc:sldMk cId="4288111917" sldId="511"/>
            <ac:spMk id="3" creationId="{DED1D8E1-90B4-5530-D9DE-CB7D8D9D0039}"/>
          </ac:spMkLst>
        </pc:spChg>
      </pc:sldChg>
    </pc:docChg>
  </pc:docChgLst>
  <pc:docChgLst>
    <pc:chgData name="Jérôme IBANEZ" userId="0acff882-abe5-49d3-a6db-6b431147bec7" providerId="ADAL" clId="{14E4868E-D8F8-42A2-9E37-FA2583FA5F54}"/>
    <pc:docChg chg="custSel modSld">
      <pc:chgData name="Jérôme IBANEZ" userId="0acff882-abe5-49d3-a6db-6b431147bec7" providerId="ADAL" clId="{14E4868E-D8F8-42A2-9E37-FA2583FA5F54}" dt="2024-02-27T16:41:48.976" v="8" actId="14100"/>
      <pc:docMkLst>
        <pc:docMk/>
      </pc:docMkLst>
      <pc:sldChg chg="addSp delSp modSp mod">
        <pc:chgData name="Jérôme IBANEZ" userId="0acff882-abe5-49d3-a6db-6b431147bec7" providerId="ADAL" clId="{14E4868E-D8F8-42A2-9E37-FA2583FA5F54}" dt="2024-02-27T16:41:48.976" v="8" actId="14100"/>
        <pc:sldMkLst>
          <pc:docMk/>
          <pc:sldMk cId="1770083917" sldId="492"/>
        </pc:sldMkLst>
        <pc:spChg chg="add del mod">
          <ac:chgData name="Jérôme IBANEZ" userId="0acff882-abe5-49d3-a6db-6b431147bec7" providerId="ADAL" clId="{14E4868E-D8F8-42A2-9E37-FA2583FA5F54}" dt="2024-02-27T16:41:37.448" v="6" actId="478"/>
          <ac:spMkLst>
            <pc:docMk/>
            <pc:sldMk cId="1770083917" sldId="492"/>
            <ac:spMk id="2" creationId="{F209D547-6822-66C9-41EA-072F77D95AF8}"/>
          </ac:spMkLst>
        </pc:spChg>
        <pc:picChg chg="del">
          <ac:chgData name="Jérôme IBANEZ" userId="0acff882-abe5-49d3-a6db-6b431147bec7" providerId="ADAL" clId="{14E4868E-D8F8-42A2-9E37-FA2583FA5F54}" dt="2024-02-27T16:41:20.052" v="1" actId="478"/>
          <ac:picMkLst>
            <pc:docMk/>
            <pc:sldMk cId="1770083917" sldId="492"/>
            <ac:picMk id="12" creationId="{31B6A7F1-CFE8-B487-5707-A2BDB63F94F8}"/>
          </ac:picMkLst>
        </pc:picChg>
        <pc:picChg chg="mod">
          <ac:chgData name="Jérôme IBANEZ" userId="0acff882-abe5-49d3-a6db-6b431147bec7" providerId="ADAL" clId="{14E4868E-D8F8-42A2-9E37-FA2583FA5F54}" dt="2024-02-27T16:41:48.976" v="8" actId="14100"/>
          <ac:picMkLst>
            <pc:docMk/>
            <pc:sldMk cId="1770083917" sldId="492"/>
            <ac:picMk id="14" creationId="{9C05474F-B3F5-2BB7-20B2-0F60D01F9C15}"/>
          </ac:picMkLst>
        </pc:picChg>
        <pc:picChg chg="add del">
          <ac:chgData name="Jérôme IBANEZ" userId="0acff882-abe5-49d3-a6db-6b431147bec7" providerId="ADAL" clId="{14E4868E-D8F8-42A2-9E37-FA2583FA5F54}" dt="2024-02-27T16:41:20.052" v="1" actId="478"/>
          <ac:picMkLst>
            <pc:docMk/>
            <pc:sldMk cId="1770083917" sldId="492"/>
            <ac:picMk id="1026" creationId="{7BAD5116-C5A6-4A22-0C72-89065C70CCC8}"/>
          </ac:picMkLst>
        </pc:picChg>
        <pc:picChg chg="add mod">
          <ac:chgData name="Jérôme IBANEZ" userId="0acff882-abe5-49d3-a6db-6b431147bec7" providerId="ADAL" clId="{14E4868E-D8F8-42A2-9E37-FA2583FA5F54}" dt="2024-02-27T16:41:40.952" v="7" actId="14100"/>
          <ac:picMkLst>
            <pc:docMk/>
            <pc:sldMk cId="1770083917" sldId="492"/>
            <ac:picMk id="1027" creationId="{55BCC015-D713-505B-7651-3301E77494B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D46F76A-B6CE-104B-B996-07AC5AD12363}"/>
              </a:ext>
            </a:extLst>
          </p:cNvPr>
          <p:cNvSpPr>
            <a:spLocks noGrp="1"/>
          </p:cNvSpPr>
          <p:nvPr>
            <p:ph type="hdr" sz="quarter"/>
          </p:nvPr>
        </p:nvSpPr>
        <p:spPr>
          <a:xfrm>
            <a:off x="2" y="1"/>
            <a:ext cx="2945727" cy="498000"/>
          </a:xfrm>
          <a:prstGeom prst="rect">
            <a:avLst/>
          </a:prstGeom>
        </p:spPr>
        <p:txBody>
          <a:bodyPr vert="horz" lIns="84728" tIns="42364" rIns="84728" bIns="42364" rtlCol="0"/>
          <a:lstStyle>
            <a:lvl1pPr algn="l">
              <a:defRPr sz="1100"/>
            </a:lvl1pPr>
          </a:lstStyle>
          <a:p>
            <a:endParaRPr lang="fr-FR"/>
          </a:p>
        </p:txBody>
      </p:sp>
      <p:sp>
        <p:nvSpPr>
          <p:cNvPr id="3" name="Espace réservé de la date 2">
            <a:extLst>
              <a:ext uri="{FF2B5EF4-FFF2-40B4-BE49-F238E27FC236}">
                <a16:creationId xmlns:a16="http://schemas.microsoft.com/office/drawing/2014/main" id="{367A44D9-C5AE-BB46-B110-82ED4E4B9371}"/>
              </a:ext>
            </a:extLst>
          </p:cNvPr>
          <p:cNvSpPr>
            <a:spLocks noGrp="1"/>
          </p:cNvSpPr>
          <p:nvPr>
            <p:ph type="dt" sz="quarter" idx="1"/>
          </p:nvPr>
        </p:nvSpPr>
        <p:spPr>
          <a:xfrm>
            <a:off x="3850942" y="1"/>
            <a:ext cx="2944717" cy="498000"/>
          </a:xfrm>
          <a:prstGeom prst="rect">
            <a:avLst/>
          </a:prstGeom>
        </p:spPr>
        <p:txBody>
          <a:bodyPr vert="horz" lIns="84728" tIns="42364" rIns="84728" bIns="42364" rtlCol="0"/>
          <a:lstStyle>
            <a:lvl1pPr algn="r">
              <a:defRPr sz="1100"/>
            </a:lvl1pPr>
          </a:lstStyle>
          <a:p>
            <a:fld id="{AF2EEEF5-6956-7146-A2CF-CB5BB929A401}" type="datetimeFigureOut">
              <a:rPr lang="fr-FR" smtClean="0"/>
              <a:t>27/02/2024</a:t>
            </a:fld>
            <a:endParaRPr lang="fr-FR"/>
          </a:p>
        </p:txBody>
      </p:sp>
      <p:sp>
        <p:nvSpPr>
          <p:cNvPr id="4" name="Espace réservé du pied de page 3">
            <a:extLst>
              <a:ext uri="{FF2B5EF4-FFF2-40B4-BE49-F238E27FC236}">
                <a16:creationId xmlns:a16="http://schemas.microsoft.com/office/drawing/2014/main" id="{34D883D6-1112-0948-B75C-5D135F7DCF55}"/>
              </a:ext>
            </a:extLst>
          </p:cNvPr>
          <p:cNvSpPr>
            <a:spLocks noGrp="1"/>
          </p:cNvSpPr>
          <p:nvPr>
            <p:ph type="ftr" sz="quarter" idx="2"/>
          </p:nvPr>
        </p:nvSpPr>
        <p:spPr>
          <a:xfrm>
            <a:off x="2" y="9428640"/>
            <a:ext cx="2945727" cy="497999"/>
          </a:xfrm>
          <a:prstGeom prst="rect">
            <a:avLst/>
          </a:prstGeom>
        </p:spPr>
        <p:txBody>
          <a:bodyPr vert="horz" lIns="84728" tIns="42364" rIns="84728" bIns="42364" rtlCol="0" anchor="b"/>
          <a:lstStyle>
            <a:lvl1pPr algn="l">
              <a:defRPr sz="1100"/>
            </a:lvl1pPr>
          </a:lstStyle>
          <a:p>
            <a:endParaRPr lang="fr-FR"/>
          </a:p>
        </p:txBody>
      </p:sp>
      <p:sp>
        <p:nvSpPr>
          <p:cNvPr id="5" name="Espace réservé du numéro de diapositive 4">
            <a:extLst>
              <a:ext uri="{FF2B5EF4-FFF2-40B4-BE49-F238E27FC236}">
                <a16:creationId xmlns:a16="http://schemas.microsoft.com/office/drawing/2014/main" id="{BD435CCC-3052-BC41-8BB0-C745268F9BCD}"/>
              </a:ext>
            </a:extLst>
          </p:cNvPr>
          <p:cNvSpPr>
            <a:spLocks noGrp="1"/>
          </p:cNvSpPr>
          <p:nvPr>
            <p:ph type="sldNum" sz="quarter" idx="3"/>
          </p:nvPr>
        </p:nvSpPr>
        <p:spPr>
          <a:xfrm>
            <a:off x="3850942" y="9428640"/>
            <a:ext cx="2944717" cy="497999"/>
          </a:xfrm>
          <a:prstGeom prst="rect">
            <a:avLst/>
          </a:prstGeom>
        </p:spPr>
        <p:txBody>
          <a:bodyPr vert="horz" lIns="84728" tIns="42364" rIns="84728" bIns="42364" rtlCol="0" anchor="b"/>
          <a:lstStyle>
            <a:lvl1pPr algn="r">
              <a:defRPr sz="1100"/>
            </a:lvl1pPr>
          </a:lstStyle>
          <a:p>
            <a:fld id="{F7CFB260-5745-AA4A-A108-1D1710D9DE1A}" type="slidenum">
              <a:rPr lang="fr-FR" smtClean="0"/>
              <a:t>‹N°›</a:t>
            </a:fld>
            <a:endParaRPr lang="fr-FR"/>
          </a:p>
        </p:txBody>
      </p:sp>
    </p:spTree>
    <p:extLst>
      <p:ext uri="{BB962C8B-B14F-4D97-AF65-F5344CB8AC3E}">
        <p14:creationId xmlns:p14="http://schemas.microsoft.com/office/powerpoint/2010/main" val="2409369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5727" cy="498000"/>
          </a:xfrm>
          <a:prstGeom prst="rect">
            <a:avLst/>
          </a:prstGeom>
        </p:spPr>
        <p:txBody>
          <a:bodyPr vert="horz" lIns="84728" tIns="42364" rIns="84728" bIns="42364" rtlCol="0"/>
          <a:lstStyle>
            <a:lvl1pPr algn="l">
              <a:defRPr sz="1100"/>
            </a:lvl1pPr>
          </a:lstStyle>
          <a:p>
            <a:endParaRPr lang="fr-FR"/>
          </a:p>
        </p:txBody>
      </p:sp>
      <p:sp>
        <p:nvSpPr>
          <p:cNvPr id="3" name="Espace réservé de la date 2"/>
          <p:cNvSpPr>
            <a:spLocks noGrp="1"/>
          </p:cNvSpPr>
          <p:nvPr>
            <p:ph type="dt" idx="1"/>
          </p:nvPr>
        </p:nvSpPr>
        <p:spPr>
          <a:xfrm>
            <a:off x="3850942" y="1"/>
            <a:ext cx="2944717" cy="498000"/>
          </a:xfrm>
          <a:prstGeom prst="rect">
            <a:avLst/>
          </a:prstGeom>
        </p:spPr>
        <p:txBody>
          <a:bodyPr vert="horz" lIns="84728" tIns="42364" rIns="84728" bIns="42364" rtlCol="0"/>
          <a:lstStyle>
            <a:lvl1pPr algn="r">
              <a:defRPr sz="1100"/>
            </a:lvl1pPr>
          </a:lstStyle>
          <a:p>
            <a:fld id="{1FDDAA01-42D4-8042-9794-3EF091168B18}" type="datetimeFigureOut">
              <a:rPr lang="fr-FR" smtClean="0"/>
              <a:t>27/02/2024</a:t>
            </a:fld>
            <a:endParaRPr lang="fr-FR"/>
          </a:p>
        </p:txBody>
      </p:sp>
      <p:sp>
        <p:nvSpPr>
          <p:cNvPr id="4" name="Espace réservé de l'image des diapositives 3"/>
          <p:cNvSpPr>
            <a:spLocks noGrp="1" noRot="1" noChangeAspect="1"/>
          </p:cNvSpPr>
          <p:nvPr>
            <p:ph type="sldImg" idx="2"/>
          </p:nvPr>
        </p:nvSpPr>
        <p:spPr>
          <a:xfrm>
            <a:off x="1033463" y="1243013"/>
            <a:ext cx="4730750" cy="3348037"/>
          </a:xfrm>
          <a:prstGeom prst="rect">
            <a:avLst/>
          </a:prstGeom>
          <a:noFill/>
          <a:ln w="12700">
            <a:solidFill>
              <a:prstClr val="black"/>
            </a:solidFill>
          </a:ln>
        </p:spPr>
        <p:txBody>
          <a:bodyPr vert="horz" lIns="84728" tIns="42364" rIns="84728" bIns="42364" rtlCol="0" anchor="ctr"/>
          <a:lstStyle/>
          <a:p>
            <a:endParaRPr lang="fr-FR"/>
          </a:p>
        </p:txBody>
      </p:sp>
      <p:sp>
        <p:nvSpPr>
          <p:cNvPr id="5" name="Espace réservé des notes 4"/>
          <p:cNvSpPr>
            <a:spLocks noGrp="1"/>
          </p:cNvSpPr>
          <p:nvPr>
            <p:ph type="body" sz="quarter" idx="3"/>
          </p:nvPr>
        </p:nvSpPr>
        <p:spPr>
          <a:xfrm>
            <a:off x="680172" y="4777876"/>
            <a:ext cx="5437332" cy="3908978"/>
          </a:xfrm>
          <a:prstGeom prst="rect">
            <a:avLst/>
          </a:prstGeom>
        </p:spPr>
        <p:txBody>
          <a:bodyPr vert="horz" lIns="84728" tIns="42364" rIns="84728" bIns="4236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640"/>
            <a:ext cx="2945727" cy="497999"/>
          </a:xfrm>
          <a:prstGeom prst="rect">
            <a:avLst/>
          </a:prstGeom>
        </p:spPr>
        <p:txBody>
          <a:bodyPr vert="horz" lIns="84728" tIns="42364" rIns="84728" bIns="42364"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0942" y="9428640"/>
            <a:ext cx="2944717" cy="497999"/>
          </a:xfrm>
          <a:prstGeom prst="rect">
            <a:avLst/>
          </a:prstGeom>
        </p:spPr>
        <p:txBody>
          <a:bodyPr vert="horz" lIns="84728" tIns="42364" rIns="84728" bIns="42364" rtlCol="0" anchor="b"/>
          <a:lstStyle>
            <a:lvl1pPr algn="r">
              <a:defRPr sz="1100"/>
            </a:lvl1pPr>
          </a:lstStyle>
          <a:p>
            <a:fld id="{B4D1120E-DF47-7C40-9DE4-5F6CDAFA3668}" type="slidenum">
              <a:rPr lang="fr-FR" smtClean="0"/>
              <a:t>‹N°›</a:t>
            </a:fld>
            <a:endParaRPr lang="fr-FR"/>
          </a:p>
        </p:txBody>
      </p:sp>
    </p:spTree>
    <p:extLst>
      <p:ext uri="{BB962C8B-B14F-4D97-AF65-F5344CB8AC3E}">
        <p14:creationId xmlns:p14="http://schemas.microsoft.com/office/powerpoint/2010/main" val="30808144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4D1120E-DF47-7C40-9DE4-5F6CDAFA3668}" type="slidenum">
              <a:rPr lang="fr-FR" smtClean="0"/>
              <a:t>1</a:t>
            </a:fld>
            <a:endParaRPr lang="fr-FR"/>
          </a:p>
        </p:txBody>
      </p:sp>
    </p:spTree>
    <p:extLst>
      <p:ext uri="{BB962C8B-B14F-4D97-AF65-F5344CB8AC3E}">
        <p14:creationId xmlns:p14="http://schemas.microsoft.com/office/powerpoint/2010/main" val="55168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uverture 1">
    <p:spTree>
      <p:nvGrpSpPr>
        <p:cNvPr id="1" name=""/>
        <p:cNvGrpSpPr/>
        <p:nvPr/>
      </p:nvGrpSpPr>
      <p:grpSpPr>
        <a:xfrm>
          <a:off x="0" y="0"/>
          <a:ext cx="0" cy="0"/>
          <a:chOff x="0" y="0"/>
          <a:chExt cx="0" cy="0"/>
        </a:xfrm>
      </p:grpSpPr>
      <p:sp>
        <p:nvSpPr>
          <p:cNvPr id="13" name="Espace réservé du contenu 19">
            <a:extLst>
              <a:ext uri="{FF2B5EF4-FFF2-40B4-BE49-F238E27FC236}">
                <a16:creationId xmlns:a16="http://schemas.microsoft.com/office/drawing/2014/main" id="{02B16B0C-555C-5543-89DA-6C0F7C0CCC8E}"/>
              </a:ext>
            </a:extLst>
          </p:cNvPr>
          <p:cNvSpPr>
            <a:spLocks noGrp="1"/>
          </p:cNvSpPr>
          <p:nvPr>
            <p:ph sz="quarter" idx="13" hasCustomPrompt="1"/>
          </p:nvPr>
        </p:nvSpPr>
        <p:spPr>
          <a:xfrm>
            <a:off x="3670300" y="4695825"/>
            <a:ext cx="4648200" cy="1246495"/>
          </a:xfrm>
          <a:prstGeom prst="rect">
            <a:avLst/>
          </a:prstGeom>
        </p:spPr>
        <p:txBody>
          <a:bodyPr vert="horz">
            <a:noAutofit/>
          </a:bodyPr>
          <a:lstStyle>
            <a:lvl1pPr marL="0" indent="0">
              <a:spcBef>
                <a:spcPts val="0"/>
              </a:spcBef>
              <a:defRPr sz="3200" b="1" i="0">
                <a:solidFill>
                  <a:schemeClr val="tx1"/>
                </a:solidFill>
                <a:latin typeface="Montserrat Black" pitchFamily="2" charset="77"/>
                <a:cs typeface="Poppins" pitchFamily="2" charset="77"/>
              </a:defRPr>
            </a:lvl1pPr>
            <a:lvl2pPr marL="0" indent="0">
              <a:defRPr sz="3200" b="1" i="0">
                <a:solidFill>
                  <a:schemeClr val="tx1"/>
                </a:solidFill>
                <a:latin typeface="Montserrat Black" pitchFamily="2" charset="77"/>
                <a:cs typeface="Poppins" pitchFamily="2" charset="77"/>
              </a:defRPr>
            </a:lvl2pPr>
            <a:lvl3pPr>
              <a:defRPr sz="2700">
                <a:latin typeface="Montserrat"/>
                <a:cs typeface="Montserrat"/>
              </a:defRPr>
            </a:lvl3pPr>
            <a:lvl4pPr>
              <a:defRPr sz="2700">
                <a:latin typeface="Montserrat"/>
                <a:cs typeface="Montserrat"/>
              </a:defRPr>
            </a:lvl4pPr>
            <a:lvl5pPr>
              <a:defRPr sz="2700">
                <a:latin typeface="Montserrat"/>
                <a:cs typeface="Montserrat"/>
              </a:defRPr>
            </a:lvl5pPr>
          </a:lstStyle>
          <a:p>
            <a:pPr lvl="0"/>
            <a:r>
              <a:rPr lang="fr-FR"/>
              <a:t>CLIQUEZ POUR MODIFIER LES STYLES DU TEXTE DU MASQUE</a:t>
            </a:r>
          </a:p>
        </p:txBody>
      </p:sp>
      <p:sp>
        <p:nvSpPr>
          <p:cNvPr id="15" name="object 4">
            <a:extLst>
              <a:ext uri="{FF2B5EF4-FFF2-40B4-BE49-F238E27FC236}">
                <a16:creationId xmlns:a16="http://schemas.microsoft.com/office/drawing/2014/main" id="{1E7A2725-E213-734F-9C9A-0815ACBADAA4}"/>
              </a:ext>
            </a:extLst>
          </p:cNvPr>
          <p:cNvSpPr/>
          <p:nvPr userDrawn="1"/>
        </p:nvSpPr>
        <p:spPr>
          <a:xfrm>
            <a:off x="488516" y="4220777"/>
            <a:ext cx="2799080" cy="3342073"/>
          </a:xfrm>
          <a:custGeom>
            <a:avLst/>
            <a:gdLst/>
            <a:ahLst/>
            <a:cxnLst/>
            <a:rect l="l" t="t" r="r" b="b"/>
            <a:pathLst>
              <a:path w="2799079" h="5152390">
                <a:moveTo>
                  <a:pt x="0" y="5151907"/>
                </a:moveTo>
                <a:lnTo>
                  <a:pt x="2798889" y="5151907"/>
                </a:lnTo>
                <a:lnTo>
                  <a:pt x="2798889" y="0"/>
                </a:lnTo>
                <a:lnTo>
                  <a:pt x="0" y="0"/>
                </a:lnTo>
                <a:lnTo>
                  <a:pt x="0" y="5151907"/>
                </a:lnTo>
                <a:close/>
              </a:path>
            </a:pathLst>
          </a:custGeom>
          <a:solidFill>
            <a:schemeClr val="tx1"/>
          </a:solidFill>
        </p:spPr>
        <p:txBody>
          <a:bodyPr wrap="square" lIns="0" tIns="0" rIns="0" bIns="0" rtlCol="0"/>
          <a:lstStyle/>
          <a:p>
            <a:endParaRPr>
              <a:latin typeface="Montserrat"/>
            </a:endParaRPr>
          </a:p>
        </p:txBody>
      </p:sp>
      <p:pic>
        <p:nvPicPr>
          <p:cNvPr id="16" name="Image 15">
            <a:extLst>
              <a:ext uri="{FF2B5EF4-FFF2-40B4-BE49-F238E27FC236}">
                <a16:creationId xmlns:a16="http://schemas.microsoft.com/office/drawing/2014/main" id="{3E71093A-ABB8-C74E-AD12-3C3927CD87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79371" y="6127632"/>
            <a:ext cx="1417369" cy="1417369"/>
          </a:xfrm>
          <a:prstGeom prst="rect">
            <a:avLst/>
          </a:prstGeom>
        </p:spPr>
      </p:pic>
      <p:sp>
        <p:nvSpPr>
          <p:cNvPr id="17" name="Espace réservé pour une image  2">
            <a:extLst>
              <a:ext uri="{FF2B5EF4-FFF2-40B4-BE49-F238E27FC236}">
                <a16:creationId xmlns:a16="http://schemas.microsoft.com/office/drawing/2014/main" id="{D87FAD9E-47F6-DD4B-8DD1-44834CFBC556}"/>
              </a:ext>
            </a:extLst>
          </p:cNvPr>
          <p:cNvSpPr>
            <a:spLocks noGrp="1"/>
          </p:cNvSpPr>
          <p:nvPr>
            <p:ph type="pic" sz="quarter" idx="14"/>
          </p:nvPr>
        </p:nvSpPr>
        <p:spPr>
          <a:xfrm>
            <a:off x="0" y="0"/>
            <a:ext cx="10693400" cy="4238625"/>
          </a:xfrm>
          <a:prstGeom prst="rect">
            <a:avLst/>
          </a:prstGeom>
        </p:spPr>
        <p:txBody>
          <a:bodyPr/>
          <a:lstStyle/>
          <a:p>
            <a:r>
              <a:rPr lang="fr-FR"/>
              <a:t>Cliquez sur l'icône pour ajouter une image</a:t>
            </a:r>
          </a:p>
        </p:txBody>
      </p:sp>
      <p:sp>
        <p:nvSpPr>
          <p:cNvPr id="21" name="Espace réservé du texte 27">
            <a:extLst>
              <a:ext uri="{FF2B5EF4-FFF2-40B4-BE49-F238E27FC236}">
                <a16:creationId xmlns:a16="http://schemas.microsoft.com/office/drawing/2014/main" id="{AC9915F0-C69C-9640-B24A-655AD6557C2F}"/>
              </a:ext>
            </a:extLst>
          </p:cNvPr>
          <p:cNvSpPr>
            <a:spLocks noGrp="1"/>
          </p:cNvSpPr>
          <p:nvPr>
            <p:ph type="body" sz="quarter" idx="19"/>
          </p:nvPr>
        </p:nvSpPr>
        <p:spPr>
          <a:xfrm>
            <a:off x="3670300" y="6213510"/>
            <a:ext cx="4343400" cy="304800"/>
          </a:xfrm>
          <a:prstGeom prst="rect">
            <a:avLst/>
          </a:prstGeom>
        </p:spPr>
        <p:txBody>
          <a:bodyPr vert="horz">
            <a:noAutofit/>
          </a:bodyPr>
          <a:lstStyle>
            <a:lvl1pPr marL="0" indent="0">
              <a:spcBef>
                <a:spcPts val="0"/>
              </a:spcBef>
              <a:defRPr sz="2000" b="0" i="1">
                <a:solidFill>
                  <a:schemeClr val="accent2"/>
                </a:solidFill>
                <a:latin typeface="Montserrat" pitchFamily="2" charset="77"/>
                <a:cs typeface="Montserra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5" name="Espace réservé du texte 26">
            <a:extLst>
              <a:ext uri="{FF2B5EF4-FFF2-40B4-BE49-F238E27FC236}">
                <a16:creationId xmlns:a16="http://schemas.microsoft.com/office/drawing/2014/main" id="{6D92E53E-D3D1-E741-A569-446F673AF036}"/>
              </a:ext>
            </a:extLst>
          </p:cNvPr>
          <p:cNvSpPr>
            <a:spLocks noGrp="1"/>
          </p:cNvSpPr>
          <p:nvPr>
            <p:ph type="body" sz="quarter" idx="4294967295"/>
          </p:nvPr>
        </p:nvSpPr>
        <p:spPr>
          <a:xfrm>
            <a:off x="5041900" y="7325143"/>
            <a:ext cx="52577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Espace réservé pour une image  2">
            <a:extLst>
              <a:ext uri="{FF2B5EF4-FFF2-40B4-BE49-F238E27FC236}">
                <a16:creationId xmlns:a16="http://schemas.microsoft.com/office/drawing/2014/main" id="{1B0254DD-053E-7CD6-5D1E-2BF6C04FB22E}"/>
              </a:ext>
            </a:extLst>
          </p:cNvPr>
          <p:cNvSpPr>
            <a:spLocks noGrp="1"/>
          </p:cNvSpPr>
          <p:nvPr>
            <p:ph type="pic" sz="quarter" idx="20"/>
          </p:nvPr>
        </p:nvSpPr>
        <p:spPr>
          <a:xfrm>
            <a:off x="8470900" y="4748813"/>
            <a:ext cx="1828799" cy="2286000"/>
          </a:xfrm>
          <a:prstGeom prst="rect">
            <a:avLst/>
          </a:prstGeom>
        </p:spPr>
      </p:sp>
    </p:spTree>
    <p:extLst>
      <p:ext uri="{BB962C8B-B14F-4D97-AF65-F5344CB8AC3E}">
        <p14:creationId xmlns:p14="http://schemas.microsoft.com/office/powerpoint/2010/main" val="6206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2 graphs 2 commentair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4184" y="2271432"/>
            <a:ext cx="4797733" cy="933929"/>
          </a:xfrm>
          <a:prstGeom prst="rect">
            <a:avLst/>
          </a:prstGeom>
        </p:spPr>
        <p:txBody>
          <a:bodyPr anchor="t">
            <a:normAutofit/>
          </a:bodyPr>
          <a:lstStyle>
            <a:lvl1pPr marL="0" indent="0" algn="just">
              <a:buNone/>
              <a:defRPr lang="en-US" sz="1200" b="0" kern="1200" cap="none" spc="0" baseline="0" dirty="0" smtClean="0">
                <a:solidFill>
                  <a:schemeClr val="tx1"/>
                </a:solidFill>
                <a:latin typeface="PT Sans" panose="020B0503020203020204" pitchFamily="34" charset="77"/>
                <a:ea typeface="+mj-ea"/>
                <a:cs typeface="Tunga" pitchFamily="2"/>
              </a:defRPr>
            </a:lvl1pPr>
            <a:lvl2pPr marL="521750" indent="0">
              <a:buNone/>
              <a:defRPr sz="2300" b="1"/>
            </a:lvl2pPr>
            <a:lvl3pPr marL="1043499" indent="0">
              <a:buNone/>
              <a:defRPr sz="2100" b="1"/>
            </a:lvl3pPr>
            <a:lvl4pPr marL="1565249" indent="0">
              <a:buNone/>
              <a:defRPr sz="1800" b="1"/>
            </a:lvl4pPr>
            <a:lvl5pPr marL="2086997" indent="0">
              <a:buNone/>
              <a:defRPr sz="1800" b="1"/>
            </a:lvl5pPr>
            <a:lvl6pPr marL="2608748" indent="0">
              <a:buNone/>
              <a:defRPr sz="1800" b="1"/>
            </a:lvl6pPr>
            <a:lvl7pPr marL="3130497" indent="0">
              <a:buNone/>
              <a:defRPr sz="1800" b="1"/>
            </a:lvl7pPr>
            <a:lvl8pPr marL="3652246" indent="0">
              <a:buNone/>
              <a:defRPr sz="1800" b="1"/>
            </a:lvl8pPr>
            <a:lvl9pPr marL="4173997" indent="0">
              <a:buNone/>
              <a:defRPr sz="1800" b="1"/>
            </a:lvl9pPr>
          </a:lstStyle>
          <a:p>
            <a:pPr marL="0" lvl="0" indent="0" algn="l" defTabSz="1043499" rtl="0" eaLnBrk="1" latinLnBrk="0" hangingPunct="1">
              <a:lnSpc>
                <a:spcPct val="100000"/>
              </a:lnSpc>
              <a:spcBef>
                <a:spcPts val="0"/>
              </a:spcBef>
              <a:spcAft>
                <a:spcPts val="0"/>
              </a:spcAft>
              <a:buClr>
                <a:schemeClr val="accent1"/>
              </a:buClr>
              <a:buFont typeface="Arial" pitchFamily="34" charset="0"/>
              <a:buNone/>
            </a:pPr>
            <a:r>
              <a:rPr lang="fr-FR"/>
              <a:t>Cliquez pour modifier les styles du texte du masque</a:t>
            </a:r>
          </a:p>
        </p:txBody>
      </p:sp>
      <p:sp>
        <p:nvSpPr>
          <p:cNvPr id="4" name="Content Placeholder 3"/>
          <p:cNvSpPr>
            <a:spLocks noGrp="1" noChangeAspect="1"/>
          </p:cNvSpPr>
          <p:nvPr>
            <p:ph sz="half" idx="2"/>
          </p:nvPr>
        </p:nvSpPr>
        <p:spPr>
          <a:xfrm>
            <a:off x="425946" y="3409064"/>
            <a:ext cx="4838216" cy="3600000"/>
          </a:xfrm>
          <a:prstGeom prst="rect">
            <a:avLst/>
          </a:prstGeom>
        </p:spPr>
        <p:txBody>
          <a:bodyPr/>
          <a:lstStyle>
            <a:lvl1pPr marL="0" indent="0">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441662" y="2271432"/>
            <a:ext cx="4829978" cy="933929"/>
          </a:xfrm>
          <a:prstGeom prst="rect">
            <a:avLst/>
          </a:prstGeom>
        </p:spPr>
        <p:txBody>
          <a:bodyPr anchor="t">
            <a:normAutofit/>
          </a:bodyPr>
          <a:lstStyle>
            <a:lvl1pPr marL="0" indent="0" algn="just">
              <a:buNone/>
              <a:defRPr lang="en-US" sz="1200" b="0" kern="1200" cap="none" spc="0" baseline="0" dirty="0" smtClean="0">
                <a:solidFill>
                  <a:schemeClr val="tx1"/>
                </a:solidFill>
                <a:latin typeface="PT Sans" panose="020B0503020203020204" pitchFamily="34" charset="77"/>
                <a:ea typeface="+mj-ea"/>
                <a:cs typeface="Tunga" pitchFamily="2"/>
              </a:defRPr>
            </a:lvl1pPr>
            <a:lvl2pPr marL="521750" indent="0">
              <a:buNone/>
              <a:defRPr sz="2300" b="1"/>
            </a:lvl2pPr>
            <a:lvl3pPr marL="1043499" indent="0">
              <a:buNone/>
              <a:defRPr sz="2100" b="1"/>
            </a:lvl3pPr>
            <a:lvl4pPr marL="1565249" indent="0">
              <a:buNone/>
              <a:defRPr sz="1800" b="1"/>
            </a:lvl4pPr>
            <a:lvl5pPr marL="2086997" indent="0">
              <a:buNone/>
              <a:defRPr sz="1800" b="1"/>
            </a:lvl5pPr>
            <a:lvl6pPr marL="2608748" indent="0">
              <a:buNone/>
              <a:defRPr sz="1800" b="1"/>
            </a:lvl6pPr>
            <a:lvl7pPr marL="3130497" indent="0">
              <a:buNone/>
              <a:defRPr sz="1800" b="1"/>
            </a:lvl7pPr>
            <a:lvl8pPr marL="3652246" indent="0">
              <a:buNone/>
              <a:defRPr sz="1800" b="1"/>
            </a:lvl8pPr>
            <a:lvl9pPr marL="4173997" indent="0">
              <a:buNone/>
              <a:defRPr sz="1800" b="1"/>
            </a:lvl9pPr>
          </a:lstStyle>
          <a:p>
            <a:pPr marL="0" lvl="0" indent="0" algn="l" defTabSz="1043499" rtl="0" eaLnBrk="1" latinLnBrk="0" hangingPunct="1">
              <a:lnSpc>
                <a:spcPct val="100000"/>
              </a:lnSpc>
              <a:spcBef>
                <a:spcPts val="0"/>
              </a:spcBef>
              <a:spcAft>
                <a:spcPts val="0"/>
              </a:spcAft>
              <a:buClr>
                <a:schemeClr val="accent1"/>
              </a:buClr>
              <a:buFont typeface="Arial" pitchFamily="34" charset="0"/>
              <a:buNone/>
            </a:pPr>
            <a:r>
              <a:rPr lang="fr-FR"/>
              <a:t>Cliquez pour modifier les styles du texte du masque</a:t>
            </a:r>
          </a:p>
        </p:txBody>
      </p:sp>
      <p:sp>
        <p:nvSpPr>
          <p:cNvPr id="6" name="Content Placeholder 5"/>
          <p:cNvSpPr>
            <a:spLocks noGrp="1" noChangeAspect="1"/>
          </p:cNvSpPr>
          <p:nvPr>
            <p:ph sz="quarter" idx="4"/>
          </p:nvPr>
        </p:nvSpPr>
        <p:spPr>
          <a:xfrm>
            <a:off x="5429239" y="3400425"/>
            <a:ext cx="4851260" cy="3600000"/>
          </a:xfrm>
          <a:prstGeom prst="rect">
            <a:avLst/>
          </a:prstGeom>
        </p:spPr>
        <p:txBody>
          <a:bodyPr/>
          <a:lstStyle>
            <a:lvl1pPr marL="0" indent="0">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Holder 4">
            <a:extLst>
              <a:ext uri="{FF2B5EF4-FFF2-40B4-BE49-F238E27FC236}">
                <a16:creationId xmlns:a16="http://schemas.microsoft.com/office/drawing/2014/main" id="{2739F6D6-626F-084A-BB07-D9A6204C67EC}"/>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6" name="Espace réservé du texte 27">
            <a:extLst>
              <a:ext uri="{FF2B5EF4-FFF2-40B4-BE49-F238E27FC236}">
                <a16:creationId xmlns:a16="http://schemas.microsoft.com/office/drawing/2014/main" id="{310EFBB5-91D0-8742-8042-D75CF406FC94}"/>
              </a:ext>
            </a:extLst>
          </p:cNvPr>
          <p:cNvSpPr>
            <a:spLocks noGrp="1"/>
          </p:cNvSpPr>
          <p:nvPr>
            <p:ph type="body" sz="quarter" idx="10"/>
          </p:nvPr>
        </p:nvSpPr>
        <p:spPr>
          <a:xfrm>
            <a:off x="427023" y="885825"/>
            <a:ext cx="9872674" cy="304800"/>
          </a:xfrm>
          <a:prstGeom prst="rect">
            <a:avLst/>
          </a:prstGeom>
        </p:spPr>
        <p:txBody>
          <a:bodyPr vert="horz">
            <a:noAutofit/>
          </a:bodyPr>
          <a:lstStyle>
            <a:lvl1pPr marL="0" indent="0">
              <a:spcBef>
                <a:spcPts val="0"/>
              </a:spcBef>
              <a:defRPr sz="16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7" name="Espace réservé du texte 27">
            <a:extLst>
              <a:ext uri="{FF2B5EF4-FFF2-40B4-BE49-F238E27FC236}">
                <a16:creationId xmlns:a16="http://schemas.microsoft.com/office/drawing/2014/main" id="{5E624BB6-4412-2C40-A46A-A7B9692E6383}"/>
              </a:ext>
            </a:extLst>
          </p:cNvPr>
          <p:cNvSpPr>
            <a:spLocks noGrp="1"/>
          </p:cNvSpPr>
          <p:nvPr>
            <p:ph type="body" sz="quarter" idx="19" hasCustomPrompt="1"/>
          </p:nvPr>
        </p:nvSpPr>
        <p:spPr>
          <a:xfrm>
            <a:off x="427023" y="1343025"/>
            <a:ext cx="9872674" cy="304800"/>
          </a:xfrm>
          <a:prstGeom prst="rect">
            <a:avLst/>
          </a:prstGeom>
        </p:spPr>
        <p:txBody>
          <a:bodyPr vert="horz"/>
          <a:lstStyle>
            <a:lvl1pPr marL="0" indent="0">
              <a:spcBef>
                <a:spcPts val="0"/>
              </a:spcBef>
              <a:defRPr sz="1400" b="0" i="1">
                <a:solidFill>
                  <a:schemeClr val="accent2"/>
                </a:solidFill>
                <a:latin typeface="Montserrat Medium" pitchFamily="2" charset="77"/>
                <a:cs typeface="Montserrat Medium"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19" name="Image 18">
            <a:extLst>
              <a:ext uri="{FF2B5EF4-FFF2-40B4-BE49-F238E27FC236}">
                <a16:creationId xmlns:a16="http://schemas.microsoft.com/office/drawing/2014/main" id="{9F95BF5B-D365-9C4C-9E05-5EFF63FD5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4" name="Espace réservé du texte 26">
            <a:extLst>
              <a:ext uri="{FF2B5EF4-FFF2-40B4-BE49-F238E27FC236}">
                <a16:creationId xmlns:a16="http://schemas.microsoft.com/office/drawing/2014/main" id="{934B27C9-53CB-DA46-B0B6-54063C9E617E}"/>
              </a:ext>
            </a:extLst>
          </p:cNvPr>
          <p:cNvSpPr>
            <a:spLocks noGrp="1"/>
          </p:cNvSpPr>
          <p:nvPr>
            <p:ph type="body" sz="quarter" idx="4294967295"/>
          </p:nvPr>
        </p:nvSpPr>
        <p:spPr>
          <a:xfrm>
            <a:off x="3746500" y="7325143"/>
            <a:ext cx="65531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Espace réservé du texte 27">
            <a:extLst>
              <a:ext uri="{FF2B5EF4-FFF2-40B4-BE49-F238E27FC236}">
                <a16:creationId xmlns:a16="http://schemas.microsoft.com/office/drawing/2014/main" id="{180FE8D7-7BC3-E009-0642-2966EAF74939}"/>
              </a:ext>
            </a:extLst>
          </p:cNvPr>
          <p:cNvSpPr>
            <a:spLocks noGrp="1"/>
          </p:cNvSpPr>
          <p:nvPr>
            <p:ph type="body" sz="quarter" idx="33"/>
          </p:nvPr>
        </p:nvSpPr>
        <p:spPr>
          <a:xfrm>
            <a:off x="393701" y="1876425"/>
            <a:ext cx="4838216" cy="304672"/>
          </a:xfrm>
          <a:prstGeom prst="rect">
            <a:avLst/>
          </a:prstGeom>
        </p:spPr>
        <p:txBody>
          <a:bodyPr vert="horz">
            <a:noAutofit/>
          </a:bodyPr>
          <a:lstStyle>
            <a:lvl1pPr marL="0" indent="0">
              <a:spcBef>
                <a:spcPts val="0"/>
              </a:spcBef>
              <a:defRPr sz="1100" b="1" i="0">
                <a:solidFill>
                  <a:schemeClr val="tx2"/>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7" name="Espace réservé du texte 27">
            <a:extLst>
              <a:ext uri="{FF2B5EF4-FFF2-40B4-BE49-F238E27FC236}">
                <a16:creationId xmlns:a16="http://schemas.microsoft.com/office/drawing/2014/main" id="{3F09DC42-2DCB-3055-EAC2-47A3BD70E8D9}"/>
              </a:ext>
            </a:extLst>
          </p:cNvPr>
          <p:cNvSpPr>
            <a:spLocks noGrp="1"/>
          </p:cNvSpPr>
          <p:nvPr>
            <p:ph type="body" sz="quarter" idx="34"/>
          </p:nvPr>
        </p:nvSpPr>
        <p:spPr>
          <a:xfrm>
            <a:off x="5442283" y="1876425"/>
            <a:ext cx="4838216" cy="304672"/>
          </a:xfrm>
          <a:prstGeom prst="rect">
            <a:avLst/>
          </a:prstGeom>
        </p:spPr>
        <p:txBody>
          <a:bodyPr vert="horz">
            <a:noAutofit/>
          </a:bodyPr>
          <a:lstStyle>
            <a:lvl1pPr marL="0" indent="0">
              <a:spcBef>
                <a:spcPts val="0"/>
              </a:spcBef>
              <a:defRPr sz="1100" b="1" i="0">
                <a:solidFill>
                  <a:schemeClr val="tx2"/>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8" name="object 5">
            <a:extLst>
              <a:ext uri="{FF2B5EF4-FFF2-40B4-BE49-F238E27FC236}">
                <a16:creationId xmlns:a16="http://schemas.microsoft.com/office/drawing/2014/main" id="{C6012C8F-1DD4-F26D-06D7-4E79A46D58FA}"/>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graphs commentaires gauche">
    <p:spTree>
      <p:nvGrpSpPr>
        <p:cNvPr id="1" name=""/>
        <p:cNvGrpSpPr/>
        <p:nvPr/>
      </p:nvGrpSpPr>
      <p:grpSpPr>
        <a:xfrm>
          <a:off x="0" y="0"/>
          <a:ext cx="0" cy="0"/>
          <a:chOff x="0" y="0"/>
          <a:chExt cx="0" cy="0"/>
        </a:xfrm>
      </p:grpSpPr>
      <p:sp>
        <p:nvSpPr>
          <p:cNvPr id="12" name="Holder 4">
            <a:extLst>
              <a:ext uri="{FF2B5EF4-FFF2-40B4-BE49-F238E27FC236}">
                <a16:creationId xmlns:a16="http://schemas.microsoft.com/office/drawing/2014/main" id="{2739F6D6-626F-084A-BB07-D9A6204C67EC}"/>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8" name="object 4">
            <a:extLst>
              <a:ext uri="{FF2B5EF4-FFF2-40B4-BE49-F238E27FC236}">
                <a16:creationId xmlns:a16="http://schemas.microsoft.com/office/drawing/2014/main" id="{9AB0AE40-38E2-6644-808F-AEC35208B2D8}"/>
              </a:ext>
            </a:extLst>
          </p:cNvPr>
          <p:cNvSpPr/>
          <p:nvPr userDrawn="1"/>
        </p:nvSpPr>
        <p:spPr>
          <a:xfrm>
            <a:off x="546100" y="1683346"/>
            <a:ext cx="3450664" cy="5410200"/>
          </a:xfrm>
          <a:custGeom>
            <a:avLst/>
            <a:gdLst/>
            <a:ahLst/>
            <a:cxnLst/>
            <a:rect l="l" t="t" r="r" b="b"/>
            <a:pathLst>
              <a:path w="2799079" h="5152390">
                <a:moveTo>
                  <a:pt x="0" y="5151907"/>
                </a:moveTo>
                <a:lnTo>
                  <a:pt x="2798889" y="5151907"/>
                </a:lnTo>
                <a:lnTo>
                  <a:pt x="2798889" y="0"/>
                </a:lnTo>
                <a:lnTo>
                  <a:pt x="0" y="0"/>
                </a:lnTo>
                <a:lnTo>
                  <a:pt x="0" y="5151907"/>
                </a:lnTo>
                <a:close/>
              </a:path>
            </a:pathLst>
          </a:custGeom>
          <a:solidFill>
            <a:schemeClr val="tx2"/>
          </a:solidFill>
        </p:spPr>
        <p:txBody>
          <a:bodyPr wrap="square" lIns="0" tIns="0" rIns="0" bIns="0" rtlCol="0"/>
          <a:lstStyle/>
          <a:p>
            <a:endParaRPr/>
          </a:p>
        </p:txBody>
      </p:sp>
      <p:sp>
        <p:nvSpPr>
          <p:cNvPr id="24" name="Espace réservé du contenu 3">
            <a:extLst>
              <a:ext uri="{FF2B5EF4-FFF2-40B4-BE49-F238E27FC236}">
                <a16:creationId xmlns:a16="http://schemas.microsoft.com/office/drawing/2014/main" id="{5DB3E374-A86B-D147-9B08-BDE8CA3082E7}"/>
              </a:ext>
            </a:extLst>
          </p:cNvPr>
          <p:cNvSpPr>
            <a:spLocks noGrp="1"/>
          </p:cNvSpPr>
          <p:nvPr>
            <p:ph sz="quarter" idx="11"/>
          </p:nvPr>
        </p:nvSpPr>
        <p:spPr>
          <a:xfrm>
            <a:off x="4279900" y="4543425"/>
            <a:ext cx="5965264" cy="2558863"/>
          </a:xfrm>
          <a:prstGeom prst="rect">
            <a:avLst/>
          </a:prstGeom>
        </p:spPr>
        <p:txBody>
          <a:bodyPr>
            <a:normAutofit/>
          </a:bodyPr>
          <a:lstStyle/>
          <a:p>
            <a:pPr lvl="0">
              <a:spcAft>
                <a:spcPts val="600"/>
              </a:spcAft>
            </a:pPr>
            <a:r>
              <a:rPr lang="fr-FR" sz="2800">
                <a:solidFill>
                  <a:srgbClr val="E7511E"/>
                </a:solidFill>
                <a:latin typeface="Montserrat" pitchFamily="2" charset="77"/>
              </a:rPr>
              <a:t>Cliquez pour modifier les styles du texte du masque</a:t>
            </a:r>
          </a:p>
        </p:txBody>
      </p:sp>
      <p:sp>
        <p:nvSpPr>
          <p:cNvPr id="25" name="Espace réservé du contenu 3">
            <a:extLst>
              <a:ext uri="{FF2B5EF4-FFF2-40B4-BE49-F238E27FC236}">
                <a16:creationId xmlns:a16="http://schemas.microsoft.com/office/drawing/2014/main" id="{080F058A-8257-3C44-A450-EF28FED9B92B}"/>
              </a:ext>
            </a:extLst>
          </p:cNvPr>
          <p:cNvSpPr>
            <a:spLocks noGrp="1"/>
          </p:cNvSpPr>
          <p:nvPr>
            <p:ph sz="quarter" idx="12"/>
          </p:nvPr>
        </p:nvSpPr>
        <p:spPr>
          <a:xfrm>
            <a:off x="4256496" y="1683346"/>
            <a:ext cx="5965264" cy="2631479"/>
          </a:xfrm>
          <a:prstGeom prst="rect">
            <a:avLst/>
          </a:prstGeom>
        </p:spPr>
        <p:txBody>
          <a:bodyPr>
            <a:normAutofit/>
          </a:bodyPr>
          <a:lstStyle>
            <a:lvl1pPr>
              <a:defRPr>
                <a:solidFill>
                  <a:schemeClr val="tx1"/>
                </a:solidFill>
              </a:defRPr>
            </a:lvl1pPr>
          </a:lstStyle>
          <a:p>
            <a:pPr lvl="0">
              <a:spcAft>
                <a:spcPts val="600"/>
              </a:spcAft>
            </a:pPr>
            <a:r>
              <a:rPr lang="fr-FR" sz="2800">
                <a:solidFill>
                  <a:srgbClr val="E7511E"/>
                </a:solidFill>
                <a:latin typeface="Montserrat" pitchFamily="2" charset="77"/>
              </a:rPr>
              <a:t>Cliquez pour modifier les styles du texte du masque</a:t>
            </a:r>
          </a:p>
        </p:txBody>
      </p:sp>
      <p:sp>
        <p:nvSpPr>
          <p:cNvPr id="26" name="Espace réservé du texte 5">
            <a:extLst>
              <a:ext uri="{FF2B5EF4-FFF2-40B4-BE49-F238E27FC236}">
                <a16:creationId xmlns:a16="http://schemas.microsoft.com/office/drawing/2014/main" id="{E7BAE34B-B6F0-E044-BDDC-223A8483D193}"/>
              </a:ext>
            </a:extLst>
          </p:cNvPr>
          <p:cNvSpPr>
            <a:spLocks noGrp="1"/>
          </p:cNvSpPr>
          <p:nvPr>
            <p:ph type="body" sz="quarter" idx="10"/>
          </p:nvPr>
        </p:nvSpPr>
        <p:spPr>
          <a:xfrm>
            <a:off x="546100" y="996030"/>
            <a:ext cx="3450664" cy="304800"/>
          </a:xfrm>
          <a:prstGeom prst="rect">
            <a:avLst/>
          </a:prstGeom>
        </p:spPr>
        <p:txBody>
          <a:bodyPr>
            <a:noAutofit/>
          </a:bodyPr>
          <a:lstStyle>
            <a:lvl1pPr marL="0" indent="0">
              <a:defRPr sz="1400" b="0" i="0">
                <a:solidFill>
                  <a:schemeClr val="tx1"/>
                </a:solidFill>
                <a:latin typeface="Montserrat Light" pitchFamily="2" charset="77"/>
              </a:defRPr>
            </a:lvl1pPr>
          </a:lstStyle>
          <a:p>
            <a:pPr lvl="0"/>
            <a:r>
              <a:rPr lang="fr-FR"/>
              <a:t>Cliquez pour modifier les styles du texte du masque</a:t>
            </a:r>
          </a:p>
        </p:txBody>
      </p:sp>
      <p:sp>
        <p:nvSpPr>
          <p:cNvPr id="27" name="object 13">
            <a:extLst>
              <a:ext uri="{FF2B5EF4-FFF2-40B4-BE49-F238E27FC236}">
                <a16:creationId xmlns:a16="http://schemas.microsoft.com/office/drawing/2014/main" id="{ABD13649-EDDB-2946-A471-F082CBD16AE6}"/>
              </a:ext>
            </a:extLst>
          </p:cNvPr>
          <p:cNvSpPr/>
          <p:nvPr userDrawn="1"/>
        </p:nvSpPr>
        <p:spPr>
          <a:xfrm>
            <a:off x="817863" y="6293446"/>
            <a:ext cx="2808000" cy="0"/>
          </a:xfrm>
          <a:custGeom>
            <a:avLst/>
            <a:gdLst/>
            <a:ahLst/>
            <a:cxnLst/>
            <a:rect l="l" t="t" r="r" b="b"/>
            <a:pathLst>
              <a:path w="2064385">
                <a:moveTo>
                  <a:pt x="0" y="0"/>
                </a:moveTo>
                <a:lnTo>
                  <a:pt x="2063953" y="0"/>
                </a:lnTo>
              </a:path>
            </a:pathLst>
          </a:custGeom>
          <a:ln w="13081">
            <a:solidFill>
              <a:srgbClr val="FFFFFF"/>
            </a:solidFill>
          </a:ln>
        </p:spPr>
        <p:txBody>
          <a:bodyPr wrap="square" lIns="0" tIns="0" rIns="0" bIns="0" rtlCol="0"/>
          <a:lstStyle/>
          <a:p>
            <a:endParaRPr/>
          </a:p>
        </p:txBody>
      </p:sp>
      <p:sp>
        <p:nvSpPr>
          <p:cNvPr id="28" name="object 16">
            <a:extLst>
              <a:ext uri="{FF2B5EF4-FFF2-40B4-BE49-F238E27FC236}">
                <a16:creationId xmlns:a16="http://schemas.microsoft.com/office/drawing/2014/main" id="{1CBA2C51-04FA-A14D-8EAB-65A4F0ED2F4C}"/>
              </a:ext>
            </a:extLst>
          </p:cNvPr>
          <p:cNvSpPr/>
          <p:nvPr userDrawn="1"/>
        </p:nvSpPr>
        <p:spPr>
          <a:xfrm>
            <a:off x="805832" y="3916029"/>
            <a:ext cx="2808000" cy="0"/>
          </a:xfrm>
          <a:custGeom>
            <a:avLst/>
            <a:gdLst/>
            <a:ahLst/>
            <a:cxnLst/>
            <a:rect l="l" t="t" r="r" b="b"/>
            <a:pathLst>
              <a:path w="2064385">
                <a:moveTo>
                  <a:pt x="0" y="0"/>
                </a:moveTo>
                <a:lnTo>
                  <a:pt x="2063953" y="0"/>
                </a:lnTo>
              </a:path>
            </a:pathLst>
          </a:custGeom>
          <a:ln w="13081">
            <a:solidFill>
              <a:srgbClr val="FFFFFF"/>
            </a:solidFill>
          </a:ln>
        </p:spPr>
        <p:txBody>
          <a:bodyPr wrap="square" lIns="0" tIns="0" rIns="0" bIns="0" rtlCol="0"/>
          <a:lstStyle/>
          <a:p>
            <a:endParaRPr/>
          </a:p>
        </p:txBody>
      </p:sp>
      <p:sp>
        <p:nvSpPr>
          <p:cNvPr id="30" name="Espace réservé du texte 22">
            <a:extLst>
              <a:ext uri="{FF2B5EF4-FFF2-40B4-BE49-F238E27FC236}">
                <a16:creationId xmlns:a16="http://schemas.microsoft.com/office/drawing/2014/main" id="{A7F682CA-E72B-7D4F-99EE-EA5E4B4678EC}"/>
              </a:ext>
            </a:extLst>
          </p:cNvPr>
          <p:cNvSpPr>
            <a:spLocks noGrp="1"/>
          </p:cNvSpPr>
          <p:nvPr>
            <p:ph type="body" sz="quarter" idx="15"/>
          </p:nvPr>
        </p:nvSpPr>
        <p:spPr>
          <a:xfrm>
            <a:off x="805833" y="3382629"/>
            <a:ext cx="2809930" cy="381000"/>
          </a:xfrm>
          <a:prstGeom prst="rect">
            <a:avLst/>
          </a:prstGeom>
        </p:spPr>
        <p:txBody>
          <a:bodyPr vert="horz">
            <a:normAutofit/>
          </a:bodyPr>
          <a:lstStyle>
            <a:lvl1pPr marL="0" indent="0">
              <a:defRPr sz="1000" b="0" i="0" baseline="0">
                <a:solidFill>
                  <a:schemeClr val="bg1"/>
                </a:solidFill>
                <a:latin typeface="PT Sans" panose="020B0503020203020204" pitchFamily="34" charset="77"/>
                <a:cs typeface="Open Sans Light"/>
              </a:defRPr>
            </a:lvl1pPr>
          </a:lstStyle>
          <a:p>
            <a:pPr lvl="0"/>
            <a:r>
              <a:rPr lang="fr-FR"/>
              <a:t>Cliquez pour modifier les styles du texte du masque</a:t>
            </a:r>
          </a:p>
        </p:txBody>
      </p:sp>
      <p:sp>
        <p:nvSpPr>
          <p:cNvPr id="31" name="Espace réservé du texte 22">
            <a:extLst>
              <a:ext uri="{FF2B5EF4-FFF2-40B4-BE49-F238E27FC236}">
                <a16:creationId xmlns:a16="http://schemas.microsoft.com/office/drawing/2014/main" id="{558CF591-A3B6-D749-BDFC-17CC577B6FFC}"/>
              </a:ext>
            </a:extLst>
          </p:cNvPr>
          <p:cNvSpPr>
            <a:spLocks noGrp="1"/>
          </p:cNvSpPr>
          <p:nvPr>
            <p:ph type="body" sz="quarter" idx="16"/>
          </p:nvPr>
        </p:nvSpPr>
        <p:spPr>
          <a:xfrm>
            <a:off x="812817" y="5036150"/>
            <a:ext cx="2809929" cy="569980"/>
          </a:xfrm>
          <a:prstGeom prst="rect">
            <a:avLst/>
          </a:prstGeom>
        </p:spPr>
        <p:txBody>
          <a:bodyPr vert="horz" lIns="0" tIns="0" rIns="0" bIns="0" anchor="ctr" anchorCtr="0">
            <a:noAutofit/>
          </a:bodyPr>
          <a:lstStyle>
            <a:lvl1pPr marL="0" indent="0">
              <a:defRPr sz="1400" b="0" i="0">
                <a:solidFill>
                  <a:schemeClr val="bg1"/>
                </a:solidFill>
                <a:latin typeface="Montserrat SemiBold"/>
                <a:cs typeface="Montserrat SemiBold"/>
              </a:defRPr>
            </a:lvl1pPr>
          </a:lstStyle>
          <a:p>
            <a:pPr lvl="0"/>
            <a:r>
              <a:rPr lang="fr-FR"/>
              <a:t>Cliquez pour modifier les styles du texte du masque</a:t>
            </a:r>
          </a:p>
        </p:txBody>
      </p:sp>
      <p:sp>
        <p:nvSpPr>
          <p:cNvPr id="32" name="Espace réservé du texte 22">
            <a:extLst>
              <a:ext uri="{FF2B5EF4-FFF2-40B4-BE49-F238E27FC236}">
                <a16:creationId xmlns:a16="http://schemas.microsoft.com/office/drawing/2014/main" id="{AAD63299-914B-D54A-A534-3753D26A868E}"/>
              </a:ext>
            </a:extLst>
          </p:cNvPr>
          <p:cNvSpPr>
            <a:spLocks noGrp="1"/>
          </p:cNvSpPr>
          <p:nvPr>
            <p:ph type="body" sz="quarter" idx="17" hasCustomPrompt="1"/>
          </p:nvPr>
        </p:nvSpPr>
        <p:spPr>
          <a:xfrm>
            <a:off x="812818" y="5758530"/>
            <a:ext cx="2809928" cy="381000"/>
          </a:xfrm>
          <a:prstGeom prst="rect">
            <a:avLst/>
          </a:prstGeom>
        </p:spPr>
        <p:txBody>
          <a:bodyPr vert="horz">
            <a:normAutofit/>
          </a:bodyPr>
          <a:lstStyle>
            <a:lvl1pPr marL="0" indent="0">
              <a:defRPr sz="1000" b="0" i="0" baseline="0">
                <a:solidFill>
                  <a:schemeClr val="bg1"/>
                </a:solidFill>
                <a:latin typeface="PT Sans" panose="020B0503020203020204" pitchFamily="34" charset="77"/>
                <a:cs typeface="Open Sans Light"/>
              </a:defRPr>
            </a:lvl1pPr>
          </a:lstStyle>
          <a:p>
            <a:pPr lvl="0"/>
            <a:r>
              <a:rPr lang="fr-FR"/>
              <a:t>Cliquez pour modifier texte</a:t>
            </a:r>
          </a:p>
        </p:txBody>
      </p:sp>
      <p:pic>
        <p:nvPicPr>
          <p:cNvPr id="35" name="Image 34">
            <a:extLst>
              <a:ext uri="{FF2B5EF4-FFF2-40B4-BE49-F238E27FC236}">
                <a16:creationId xmlns:a16="http://schemas.microsoft.com/office/drawing/2014/main" id="{744299CF-9472-C34E-9B60-018D131021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7" name="Espace réservé du texte 26">
            <a:extLst>
              <a:ext uri="{FF2B5EF4-FFF2-40B4-BE49-F238E27FC236}">
                <a16:creationId xmlns:a16="http://schemas.microsoft.com/office/drawing/2014/main" id="{D80655D9-625A-6749-A091-3E12A68B6CDE}"/>
              </a:ext>
            </a:extLst>
          </p:cNvPr>
          <p:cNvSpPr>
            <a:spLocks noGrp="1"/>
          </p:cNvSpPr>
          <p:nvPr>
            <p:ph type="body" sz="quarter" idx="4294967295"/>
          </p:nvPr>
        </p:nvSpPr>
        <p:spPr>
          <a:xfrm>
            <a:off x="3622746" y="7325143"/>
            <a:ext cx="6676953"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19" name="Espace réservé du texte 22">
            <a:extLst>
              <a:ext uri="{FF2B5EF4-FFF2-40B4-BE49-F238E27FC236}">
                <a16:creationId xmlns:a16="http://schemas.microsoft.com/office/drawing/2014/main" id="{DECF213A-6717-6D42-928D-5171E8CC3293}"/>
              </a:ext>
            </a:extLst>
          </p:cNvPr>
          <p:cNvSpPr>
            <a:spLocks noGrp="1"/>
          </p:cNvSpPr>
          <p:nvPr>
            <p:ph type="body" sz="quarter" idx="18"/>
          </p:nvPr>
        </p:nvSpPr>
        <p:spPr>
          <a:xfrm>
            <a:off x="803903" y="2650494"/>
            <a:ext cx="2809929" cy="569980"/>
          </a:xfrm>
          <a:prstGeom prst="rect">
            <a:avLst/>
          </a:prstGeom>
        </p:spPr>
        <p:txBody>
          <a:bodyPr vert="horz" lIns="0" tIns="0" rIns="0" bIns="0" anchor="ctr" anchorCtr="0">
            <a:noAutofit/>
          </a:bodyPr>
          <a:lstStyle>
            <a:lvl1pPr marL="0" indent="0">
              <a:defRPr sz="1400" b="0" i="0">
                <a:solidFill>
                  <a:schemeClr val="bg1"/>
                </a:solidFill>
                <a:latin typeface="Montserrat SemiBold"/>
                <a:cs typeface="Montserrat SemiBold"/>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A79CD8E4-C0F6-9FE1-845E-B5B6719DA5C8}"/>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354875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2 graphs titre commentaire">
    <p:spTree>
      <p:nvGrpSpPr>
        <p:cNvPr id="1" name=""/>
        <p:cNvGrpSpPr/>
        <p:nvPr/>
      </p:nvGrpSpPr>
      <p:grpSpPr>
        <a:xfrm>
          <a:off x="0" y="0"/>
          <a:ext cx="0" cy="0"/>
          <a:chOff x="0" y="0"/>
          <a:chExt cx="0" cy="0"/>
        </a:xfrm>
      </p:grpSpPr>
      <p:sp>
        <p:nvSpPr>
          <p:cNvPr id="12" name="Holder 4">
            <a:extLst>
              <a:ext uri="{FF2B5EF4-FFF2-40B4-BE49-F238E27FC236}">
                <a16:creationId xmlns:a16="http://schemas.microsoft.com/office/drawing/2014/main" id="{2739F6D6-626F-084A-BB07-D9A6204C67EC}"/>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6" name="Espace réservé du texte 27">
            <a:extLst>
              <a:ext uri="{FF2B5EF4-FFF2-40B4-BE49-F238E27FC236}">
                <a16:creationId xmlns:a16="http://schemas.microsoft.com/office/drawing/2014/main" id="{310EFBB5-91D0-8742-8042-D75CF406FC94}"/>
              </a:ext>
            </a:extLst>
          </p:cNvPr>
          <p:cNvSpPr>
            <a:spLocks noGrp="1"/>
          </p:cNvSpPr>
          <p:nvPr>
            <p:ph type="body" sz="quarter" idx="10"/>
          </p:nvPr>
        </p:nvSpPr>
        <p:spPr>
          <a:xfrm>
            <a:off x="427023" y="885825"/>
            <a:ext cx="9872674" cy="304800"/>
          </a:xfrm>
          <a:prstGeom prst="rect">
            <a:avLst/>
          </a:prstGeom>
        </p:spPr>
        <p:txBody>
          <a:bodyPr vert="horz">
            <a:noAutofit/>
          </a:bodyPr>
          <a:lstStyle>
            <a:lvl1pPr marL="0" indent="0">
              <a:spcBef>
                <a:spcPts val="0"/>
              </a:spcBef>
              <a:defRPr sz="14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7" name="Espace réservé du texte 27">
            <a:extLst>
              <a:ext uri="{FF2B5EF4-FFF2-40B4-BE49-F238E27FC236}">
                <a16:creationId xmlns:a16="http://schemas.microsoft.com/office/drawing/2014/main" id="{5E624BB6-4412-2C40-A46A-A7B9692E6383}"/>
              </a:ext>
            </a:extLst>
          </p:cNvPr>
          <p:cNvSpPr>
            <a:spLocks noGrp="1"/>
          </p:cNvSpPr>
          <p:nvPr>
            <p:ph type="body" sz="quarter" idx="19"/>
          </p:nvPr>
        </p:nvSpPr>
        <p:spPr>
          <a:xfrm>
            <a:off x="427023" y="1343025"/>
            <a:ext cx="9872674" cy="304800"/>
          </a:xfrm>
          <a:prstGeom prst="rect">
            <a:avLst/>
          </a:prstGeom>
        </p:spPr>
        <p:txBody>
          <a:bodyPr vert="horz"/>
          <a:lstStyle>
            <a:lvl1pPr marL="0" indent="0">
              <a:spcBef>
                <a:spcPts val="0"/>
              </a:spcBef>
              <a:defRPr sz="11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4" name="object 2">
            <a:extLst>
              <a:ext uri="{FF2B5EF4-FFF2-40B4-BE49-F238E27FC236}">
                <a16:creationId xmlns:a16="http://schemas.microsoft.com/office/drawing/2014/main" id="{68EF5C1E-1EC8-764A-9B0F-07BF7D126385}"/>
              </a:ext>
            </a:extLst>
          </p:cNvPr>
          <p:cNvSpPr/>
          <p:nvPr userDrawn="1"/>
        </p:nvSpPr>
        <p:spPr>
          <a:xfrm>
            <a:off x="-8997" y="2913544"/>
            <a:ext cx="2395321" cy="1399101"/>
          </a:xfrm>
          <a:custGeom>
            <a:avLst/>
            <a:gdLst/>
            <a:ahLst/>
            <a:cxnLst/>
            <a:rect l="l" t="t" r="r" b="b"/>
            <a:pathLst>
              <a:path w="2400300" h="1487170">
                <a:moveTo>
                  <a:pt x="0" y="1486827"/>
                </a:moveTo>
                <a:lnTo>
                  <a:pt x="2399766" y="1486827"/>
                </a:lnTo>
                <a:lnTo>
                  <a:pt x="2399766" y="0"/>
                </a:lnTo>
                <a:lnTo>
                  <a:pt x="0" y="0"/>
                </a:lnTo>
              </a:path>
            </a:pathLst>
          </a:custGeom>
          <a:noFill/>
          <a:ln w="50800">
            <a:solidFill>
              <a:schemeClr val="tx1"/>
            </a:solidFill>
          </a:ln>
        </p:spPr>
        <p:txBody>
          <a:bodyPr wrap="square" lIns="0" tIns="0" rIns="0" bIns="0" rtlCol="0"/>
          <a:lstStyle/>
          <a:p>
            <a:endParaRPr sz="1796"/>
          </a:p>
        </p:txBody>
      </p:sp>
      <p:sp>
        <p:nvSpPr>
          <p:cNvPr id="15" name="object 3">
            <a:extLst>
              <a:ext uri="{FF2B5EF4-FFF2-40B4-BE49-F238E27FC236}">
                <a16:creationId xmlns:a16="http://schemas.microsoft.com/office/drawing/2014/main" id="{C91E8A8D-0C7F-894C-9225-B322E56A53A2}"/>
              </a:ext>
            </a:extLst>
          </p:cNvPr>
          <p:cNvSpPr/>
          <p:nvPr userDrawn="1"/>
        </p:nvSpPr>
        <p:spPr>
          <a:xfrm>
            <a:off x="494194" y="1985044"/>
            <a:ext cx="9681881" cy="3410848"/>
          </a:xfrm>
          <a:custGeom>
            <a:avLst/>
            <a:gdLst/>
            <a:ahLst/>
            <a:cxnLst/>
            <a:rect l="l" t="t" r="r" b="b"/>
            <a:pathLst>
              <a:path w="6358255" h="2498090">
                <a:moveTo>
                  <a:pt x="0" y="2497721"/>
                </a:moveTo>
                <a:lnTo>
                  <a:pt x="6357861" y="2497721"/>
                </a:lnTo>
                <a:lnTo>
                  <a:pt x="6357861" y="0"/>
                </a:lnTo>
                <a:lnTo>
                  <a:pt x="0" y="0"/>
                </a:lnTo>
                <a:lnTo>
                  <a:pt x="0" y="2497721"/>
                </a:lnTo>
                <a:close/>
              </a:path>
            </a:pathLst>
          </a:custGeom>
          <a:solidFill>
            <a:schemeClr val="tx1"/>
          </a:solidFill>
        </p:spPr>
        <p:txBody>
          <a:bodyPr wrap="square" lIns="0" tIns="0" rIns="0" bIns="0" rtlCol="0"/>
          <a:lstStyle/>
          <a:p>
            <a:endParaRPr sz="1796"/>
          </a:p>
        </p:txBody>
      </p:sp>
      <p:sp>
        <p:nvSpPr>
          <p:cNvPr id="19" name="Espace réservé du texte 27">
            <a:extLst>
              <a:ext uri="{FF2B5EF4-FFF2-40B4-BE49-F238E27FC236}">
                <a16:creationId xmlns:a16="http://schemas.microsoft.com/office/drawing/2014/main" id="{41DC084B-86D2-3A4D-B019-CA49567B1B87}"/>
              </a:ext>
            </a:extLst>
          </p:cNvPr>
          <p:cNvSpPr>
            <a:spLocks noGrp="1"/>
          </p:cNvSpPr>
          <p:nvPr>
            <p:ph type="body" sz="quarter" idx="21"/>
          </p:nvPr>
        </p:nvSpPr>
        <p:spPr>
          <a:xfrm>
            <a:off x="546019" y="5580154"/>
            <a:ext cx="9681881" cy="1441971"/>
          </a:xfrm>
          <a:prstGeom prst="rect">
            <a:avLst/>
          </a:prstGeom>
        </p:spPr>
        <p:txBody>
          <a:bodyPr vert="horz">
            <a:normAutofit/>
          </a:bodyPr>
          <a:lstStyle>
            <a:lvl1pPr marL="0" indent="0">
              <a:defRPr sz="1200" b="0" i="0">
                <a:solidFill>
                  <a:schemeClr val="tx2"/>
                </a:solidFill>
                <a:latin typeface="PT Sans" panose="020B0503020203020204" pitchFamily="34" charset="77"/>
                <a:ea typeface="Open Sans Light" panose="020B0306030504020204" pitchFamily="34" charset="0"/>
                <a:cs typeface="Open Sans Light" panose="020B0306030504020204" pitchFamily="34" charset="0"/>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0" name="Espace réservé du texte 27">
            <a:extLst>
              <a:ext uri="{FF2B5EF4-FFF2-40B4-BE49-F238E27FC236}">
                <a16:creationId xmlns:a16="http://schemas.microsoft.com/office/drawing/2014/main" id="{558EF3A0-67DC-2A49-860F-461B62E6233E}"/>
              </a:ext>
            </a:extLst>
          </p:cNvPr>
          <p:cNvSpPr>
            <a:spLocks noGrp="1"/>
          </p:cNvSpPr>
          <p:nvPr>
            <p:ph type="body" sz="quarter" idx="30"/>
          </p:nvPr>
        </p:nvSpPr>
        <p:spPr>
          <a:xfrm>
            <a:off x="1269248" y="2075731"/>
            <a:ext cx="3471775" cy="240185"/>
          </a:xfrm>
          <a:prstGeom prst="rect">
            <a:avLst/>
          </a:prstGeom>
        </p:spPr>
        <p:txBody>
          <a:bodyPr vert="horz" lIns="0" tIns="0" rIns="0" bIns="0" anchor="ctr" anchorCtr="0">
            <a:noAutofit/>
          </a:bodyPr>
          <a:lstStyle>
            <a:lvl1pPr marL="0" indent="0" algn="ctr">
              <a:defRPr sz="11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1" name="Espace réservé du texte 27">
            <a:extLst>
              <a:ext uri="{FF2B5EF4-FFF2-40B4-BE49-F238E27FC236}">
                <a16:creationId xmlns:a16="http://schemas.microsoft.com/office/drawing/2014/main" id="{B10B0FB3-B8EF-FF42-BB19-7BB522CBBFE7}"/>
              </a:ext>
            </a:extLst>
          </p:cNvPr>
          <p:cNvSpPr>
            <a:spLocks noGrp="1"/>
          </p:cNvSpPr>
          <p:nvPr>
            <p:ph type="body" sz="quarter" idx="31"/>
          </p:nvPr>
        </p:nvSpPr>
        <p:spPr>
          <a:xfrm>
            <a:off x="6005990" y="2061212"/>
            <a:ext cx="3471775" cy="240185"/>
          </a:xfrm>
          <a:prstGeom prst="rect">
            <a:avLst/>
          </a:prstGeom>
        </p:spPr>
        <p:txBody>
          <a:bodyPr vert="horz" lIns="0" tIns="0" rIns="0" bIns="0" anchor="ctr" anchorCtr="0">
            <a:noAutofit/>
          </a:bodyPr>
          <a:lstStyle>
            <a:lvl1pPr marL="0" indent="0" algn="ctr">
              <a:defRPr sz="11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2" name="Espace réservé pour une image  29">
            <a:extLst>
              <a:ext uri="{FF2B5EF4-FFF2-40B4-BE49-F238E27FC236}">
                <a16:creationId xmlns:a16="http://schemas.microsoft.com/office/drawing/2014/main" id="{6CF29234-984C-5144-B306-3A8BEB445BC9}"/>
              </a:ext>
            </a:extLst>
          </p:cNvPr>
          <p:cNvSpPr>
            <a:spLocks noGrp="1" noChangeAspect="1"/>
          </p:cNvSpPr>
          <p:nvPr>
            <p:ph type="pic" sz="quarter" idx="32" hasCustomPrompt="1"/>
          </p:nvPr>
        </p:nvSpPr>
        <p:spPr>
          <a:xfrm>
            <a:off x="644880" y="2379440"/>
            <a:ext cx="4611882" cy="2865314"/>
          </a:xfrm>
          <a:prstGeom prst="rect">
            <a:avLst/>
          </a:prstGeom>
        </p:spPr>
        <p:txBody>
          <a:bodyPr/>
          <a:lstStyle>
            <a:lvl1pPr>
              <a:defRPr>
                <a:solidFill>
                  <a:schemeClr val="bg1"/>
                </a:solidFill>
              </a:defRPr>
            </a:lvl1pPr>
          </a:lstStyle>
          <a:p>
            <a:r>
              <a:rPr lang="fr-FR"/>
              <a:t>Graphique</a:t>
            </a:r>
          </a:p>
        </p:txBody>
      </p:sp>
      <p:sp>
        <p:nvSpPr>
          <p:cNvPr id="23" name="Espace réservé pour une image  29">
            <a:extLst>
              <a:ext uri="{FF2B5EF4-FFF2-40B4-BE49-F238E27FC236}">
                <a16:creationId xmlns:a16="http://schemas.microsoft.com/office/drawing/2014/main" id="{4AD5E3E2-729E-F141-B957-87BEA4FB9647}"/>
              </a:ext>
            </a:extLst>
          </p:cNvPr>
          <p:cNvSpPr>
            <a:spLocks noGrp="1" noChangeAspect="1"/>
          </p:cNvSpPr>
          <p:nvPr>
            <p:ph type="pic" sz="quarter" idx="33" hasCustomPrompt="1"/>
          </p:nvPr>
        </p:nvSpPr>
        <p:spPr>
          <a:xfrm>
            <a:off x="5436639" y="2380313"/>
            <a:ext cx="4610475" cy="2864441"/>
          </a:xfrm>
          <a:prstGeom prst="rect">
            <a:avLst/>
          </a:prstGeom>
        </p:spPr>
        <p:txBody>
          <a:bodyPr/>
          <a:lstStyle>
            <a:lvl1pPr>
              <a:defRPr>
                <a:solidFill>
                  <a:schemeClr val="bg1"/>
                </a:solidFill>
              </a:defRPr>
            </a:lvl1pPr>
          </a:lstStyle>
          <a:p>
            <a:r>
              <a:rPr lang="fr-FR"/>
              <a:t>Graphique</a:t>
            </a:r>
          </a:p>
        </p:txBody>
      </p:sp>
      <p:pic>
        <p:nvPicPr>
          <p:cNvPr id="25" name="Image 24">
            <a:extLst>
              <a:ext uri="{FF2B5EF4-FFF2-40B4-BE49-F238E27FC236}">
                <a16:creationId xmlns:a16="http://schemas.microsoft.com/office/drawing/2014/main" id="{457EDE00-E1B7-6B45-9F10-A26D925F37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8" name="Espace réservé du texte 26">
            <a:extLst>
              <a:ext uri="{FF2B5EF4-FFF2-40B4-BE49-F238E27FC236}">
                <a16:creationId xmlns:a16="http://schemas.microsoft.com/office/drawing/2014/main" id="{FC78BC68-5043-2F44-8EF8-C511835471D9}"/>
              </a:ext>
            </a:extLst>
          </p:cNvPr>
          <p:cNvSpPr>
            <a:spLocks noGrp="1"/>
          </p:cNvSpPr>
          <p:nvPr>
            <p:ph type="body" sz="quarter" idx="4294967295"/>
          </p:nvPr>
        </p:nvSpPr>
        <p:spPr>
          <a:xfrm>
            <a:off x="3213100" y="7325143"/>
            <a:ext cx="70865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4DF23874-D736-1692-21E1-D8BCB063E40D}"/>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52548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itres 2 commentaires">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7DCF9826-5FE3-C34F-9424-A4DE73A66E14}"/>
              </a:ext>
            </a:extLst>
          </p:cNvPr>
          <p:cNvSpPr/>
          <p:nvPr userDrawn="1"/>
        </p:nvSpPr>
        <p:spPr>
          <a:xfrm>
            <a:off x="13036" y="2541"/>
            <a:ext cx="3103880" cy="7560309"/>
          </a:xfrm>
          <a:custGeom>
            <a:avLst/>
            <a:gdLst/>
            <a:ahLst/>
            <a:cxnLst/>
            <a:rect l="l" t="t" r="r" b="b"/>
            <a:pathLst>
              <a:path w="3103880" h="7560309">
                <a:moveTo>
                  <a:pt x="0" y="7559992"/>
                </a:moveTo>
                <a:lnTo>
                  <a:pt x="3103562" y="7559992"/>
                </a:lnTo>
                <a:lnTo>
                  <a:pt x="3103562" y="0"/>
                </a:lnTo>
                <a:lnTo>
                  <a:pt x="0" y="0"/>
                </a:lnTo>
                <a:lnTo>
                  <a:pt x="0" y="7559992"/>
                </a:lnTo>
                <a:close/>
              </a:path>
            </a:pathLst>
          </a:custGeom>
          <a:solidFill>
            <a:schemeClr val="tx2"/>
          </a:solidFill>
        </p:spPr>
        <p:txBody>
          <a:bodyPr wrap="square" lIns="0" tIns="0" rIns="0" bIns="0" rtlCol="0"/>
          <a:lstStyle/>
          <a:p>
            <a:endParaRPr/>
          </a:p>
        </p:txBody>
      </p:sp>
      <p:sp>
        <p:nvSpPr>
          <p:cNvPr id="26" name="object 4">
            <a:extLst>
              <a:ext uri="{FF2B5EF4-FFF2-40B4-BE49-F238E27FC236}">
                <a16:creationId xmlns:a16="http://schemas.microsoft.com/office/drawing/2014/main" id="{8F77D1A1-A4E3-BF4D-AFB9-81BC3BE77BBE}"/>
              </a:ext>
            </a:extLst>
          </p:cNvPr>
          <p:cNvSpPr/>
          <p:nvPr userDrawn="1"/>
        </p:nvSpPr>
        <p:spPr>
          <a:xfrm>
            <a:off x="2852105" y="4748837"/>
            <a:ext cx="576580" cy="660400"/>
          </a:xfrm>
          <a:custGeom>
            <a:avLst/>
            <a:gdLst/>
            <a:ahLst/>
            <a:cxnLst/>
            <a:rect l="l" t="t" r="r" b="b"/>
            <a:pathLst>
              <a:path w="576579" h="660400">
                <a:moveTo>
                  <a:pt x="0" y="0"/>
                </a:moveTo>
                <a:lnTo>
                  <a:pt x="0" y="659790"/>
                </a:lnTo>
                <a:lnTo>
                  <a:pt x="576072" y="329895"/>
                </a:lnTo>
                <a:lnTo>
                  <a:pt x="0" y="0"/>
                </a:lnTo>
                <a:close/>
              </a:path>
            </a:pathLst>
          </a:custGeom>
          <a:solidFill>
            <a:schemeClr val="tx2"/>
          </a:solidFill>
        </p:spPr>
        <p:txBody>
          <a:bodyPr wrap="square" lIns="0" tIns="0" rIns="0" bIns="0" rtlCol="0"/>
          <a:lstStyle/>
          <a:p>
            <a:endParaRPr/>
          </a:p>
        </p:txBody>
      </p:sp>
      <p:sp>
        <p:nvSpPr>
          <p:cNvPr id="27" name="object 6">
            <a:extLst>
              <a:ext uri="{FF2B5EF4-FFF2-40B4-BE49-F238E27FC236}">
                <a16:creationId xmlns:a16="http://schemas.microsoft.com/office/drawing/2014/main" id="{E2736CCC-07F5-024C-BD0E-CF566F0EAC6C}"/>
              </a:ext>
            </a:extLst>
          </p:cNvPr>
          <p:cNvSpPr/>
          <p:nvPr userDrawn="1"/>
        </p:nvSpPr>
        <p:spPr>
          <a:xfrm>
            <a:off x="2853921" y="2030973"/>
            <a:ext cx="576580" cy="660400"/>
          </a:xfrm>
          <a:custGeom>
            <a:avLst/>
            <a:gdLst/>
            <a:ahLst/>
            <a:cxnLst/>
            <a:rect l="l" t="t" r="r" b="b"/>
            <a:pathLst>
              <a:path w="576579" h="660400">
                <a:moveTo>
                  <a:pt x="0" y="0"/>
                </a:moveTo>
                <a:lnTo>
                  <a:pt x="0" y="659790"/>
                </a:lnTo>
                <a:lnTo>
                  <a:pt x="576072" y="329895"/>
                </a:lnTo>
                <a:lnTo>
                  <a:pt x="0" y="0"/>
                </a:lnTo>
                <a:close/>
              </a:path>
            </a:pathLst>
          </a:custGeom>
          <a:solidFill>
            <a:schemeClr val="tx2"/>
          </a:solidFill>
        </p:spPr>
        <p:txBody>
          <a:bodyPr wrap="square" lIns="0" tIns="0" rIns="0" bIns="0" rtlCol="0"/>
          <a:lstStyle/>
          <a:p>
            <a:endParaRPr/>
          </a:p>
        </p:txBody>
      </p:sp>
      <p:sp>
        <p:nvSpPr>
          <p:cNvPr id="28" name="object 13">
            <a:extLst>
              <a:ext uri="{FF2B5EF4-FFF2-40B4-BE49-F238E27FC236}">
                <a16:creationId xmlns:a16="http://schemas.microsoft.com/office/drawing/2014/main" id="{2FD9C083-6889-644B-8233-03F5A2F7585B}"/>
              </a:ext>
            </a:extLst>
          </p:cNvPr>
          <p:cNvSpPr/>
          <p:nvPr userDrawn="1"/>
        </p:nvSpPr>
        <p:spPr>
          <a:xfrm>
            <a:off x="525991" y="5527507"/>
            <a:ext cx="2064385" cy="0"/>
          </a:xfrm>
          <a:custGeom>
            <a:avLst/>
            <a:gdLst/>
            <a:ahLst/>
            <a:cxnLst/>
            <a:rect l="l" t="t" r="r" b="b"/>
            <a:pathLst>
              <a:path w="2064385">
                <a:moveTo>
                  <a:pt x="0" y="0"/>
                </a:moveTo>
                <a:lnTo>
                  <a:pt x="2063953" y="0"/>
                </a:lnTo>
              </a:path>
            </a:pathLst>
          </a:custGeom>
          <a:ln w="13081">
            <a:solidFill>
              <a:srgbClr val="FFFFFF"/>
            </a:solidFill>
          </a:ln>
        </p:spPr>
        <p:txBody>
          <a:bodyPr wrap="square" lIns="0" tIns="0" rIns="0" bIns="0" rtlCol="0"/>
          <a:lstStyle/>
          <a:p>
            <a:endParaRPr/>
          </a:p>
        </p:txBody>
      </p:sp>
      <p:sp>
        <p:nvSpPr>
          <p:cNvPr id="29" name="object 16">
            <a:extLst>
              <a:ext uri="{FF2B5EF4-FFF2-40B4-BE49-F238E27FC236}">
                <a16:creationId xmlns:a16="http://schemas.microsoft.com/office/drawing/2014/main" id="{3AAD9BDE-7DCB-444D-991B-A422F352993B}"/>
              </a:ext>
            </a:extLst>
          </p:cNvPr>
          <p:cNvSpPr/>
          <p:nvPr userDrawn="1"/>
        </p:nvSpPr>
        <p:spPr>
          <a:xfrm>
            <a:off x="485655" y="2806616"/>
            <a:ext cx="2064385" cy="0"/>
          </a:xfrm>
          <a:custGeom>
            <a:avLst/>
            <a:gdLst/>
            <a:ahLst/>
            <a:cxnLst/>
            <a:rect l="l" t="t" r="r" b="b"/>
            <a:pathLst>
              <a:path w="2064385">
                <a:moveTo>
                  <a:pt x="0" y="0"/>
                </a:moveTo>
                <a:lnTo>
                  <a:pt x="2063953" y="0"/>
                </a:lnTo>
              </a:path>
            </a:pathLst>
          </a:custGeom>
          <a:ln w="13081">
            <a:solidFill>
              <a:srgbClr val="FFFFFF"/>
            </a:solidFill>
          </a:ln>
        </p:spPr>
        <p:txBody>
          <a:bodyPr wrap="square" lIns="0" tIns="0" rIns="0" bIns="0" rtlCol="0"/>
          <a:lstStyle/>
          <a:p>
            <a:endParaRPr/>
          </a:p>
        </p:txBody>
      </p:sp>
      <p:sp>
        <p:nvSpPr>
          <p:cNvPr id="34" name="Espace réservé du texte 22">
            <a:extLst>
              <a:ext uri="{FF2B5EF4-FFF2-40B4-BE49-F238E27FC236}">
                <a16:creationId xmlns:a16="http://schemas.microsoft.com/office/drawing/2014/main" id="{31DF2AEC-1C69-B34E-89D0-B84C4E854410}"/>
              </a:ext>
            </a:extLst>
          </p:cNvPr>
          <p:cNvSpPr>
            <a:spLocks noGrp="1"/>
          </p:cNvSpPr>
          <p:nvPr>
            <p:ph type="body" sz="quarter" idx="16"/>
          </p:nvPr>
        </p:nvSpPr>
        <p:spPr>
          <a:xfrm>
            <a:off x="532976" y="4906227"/>
            <a:ext cx="2057400" cy="381000"/>
          </a:xfrm>
          <a:prstGeom prst="rect">
            <a:avLst/>
          </a:prstGeom>
        </p:spPr>
        <p:txBody>
          <a:bodyPr vert="horz" anchor="ctr" anchorCtr="0">
            <a:noAutofit/>
          </a:bodyPr>
          <a:lstStyle>
            <a:lvl1pPr marL="0" indent="0">
              <a:defRPr sz="1400" b="0" i="0">
                <a:solidFill>
                  <a:schemeClr val="bg1"/>
                </a:solidFill>
                <a:latin typeface="Montserrat SemiBold"/>
                <a:cs typeface="Montserrat SemiBold"/>
              </a:defRPr>
            </a:lvl1pPr>
          </a:lstStyle>
          <a:p>
            <a:pPr lvl="0"/>
            <a:r>
              <a:rPr lang="fr-FR"/>
              <a:t>Cliquez pour modifier les styles du texte du masque</a:t>
            </a:r>
          </a:p>
        </p:txBody>
      </p:sp>
      <p:sp>
        <p:nvSpPr>
          <p:cNvPr id="36" name="Espace réservé du texte 22">
            <a:extLst>
              <a:ext uri="{FF2B5EF4-FFF2-40B4-BE49-F238E27FC236}">
                <a16:creationId xmlns:a16="http://schemas.microsoft.com/office/drawing/2014/main" id="{A5D89BE5-BD15-4646-8EF0-6E8E954F25A1}"/>
              </a:ext>
            </a:extLst>
          </p:cNvPr>
          <p:cNvSpPr>
            <a:spLocks noGrp="1"/>
          </p:cNvSpPr>
          <p:nvPr>
            <p:ph type="body" sz="quarter" idx="18"/>
          </p:nvPr>
        </p:nvSpPr>
        <p:spPr>
          <a:xfrm>
            <a:off x="3619325" y="1945641"/>
            <a:ext cx="6680373" cy="2521584"/>
          </a:xfrm>
          <a:prstGeom prst="rect">
            <a:avLst/>
          </a:prstGeom>
          <a:ln w="12700">
            <a:solidFill>
              <a:schemeClr val="tx1"/>
            </a:solidFill>
          </a:ln>
        </p:spPr>
        <p:txBody>
          <a:bodyPr vert="horz"/>
          <a:lstStyle>
            <a:lvl1pPr marL="0" indent="0">
              <a:defRPr sz="1200" b="0" i="0" baseline="0">
                <a:solidFill>
                  <a:schemeClr val="tx1"/>
                </a:solidFill>
                <a:latin typeface="PT Sans" panose="020B0503020203020204" pitchFamily="34" charset="77"/>
                <a:cs typeface="Open Sans Light"/>
              </a:defRPr>
            </a:lvl1pPr>
          </a:lstStyle>
          <a:p>
            <a:pPr lvl="0"/>
            <a:r>
              <a:rPr lang="fr-FR"/>
              <a:t>Cliquez pour modifier les styles du texte du masque</a:t>
            </a:r>
          </a:p>
        </p:txBody>
      </p:sp>
      <p:sp>
        <p:nvSpPr>
          <p:cNvPr id="46" name="Espace réservé du texte 22">
            <a:extLst>
              <a:ext uri="{FF2B5EF4-FFF2-40B4-BE49-F238E27FC236}">
                <a16:creationId xmlns:a16="http://schemas.microsoft.com/office/drawing/2014/main" id="{2B779FD0-D2D3-4448-B303-6282BC49A41C}"/>
              </a:ext>
            </a:extLst>
          </p:cNvPr>
          <p:cNvSpPr>
            <a:spLocks noGrp="1"/>
          </p:cNvSpPr>
          <p:nvPr>
            <p:ph type="body" sz="quarter" idx="26"/>
          </p:nvPr>
        </p:nvSpPr>
        <p:spPr>
          <a:xfrm>
            <a:off x="3619325" y="4673515"/>
            <a:ext cx="6680373" cy="2521583"/>
          </a:xfrm>
          <a:prstGeom prst="rect">
            <a:avLst/>
          </a:prstGeom>
          <a:ln w="12700">
            <a:solidFill>
              <a:schemeClr val="tx1"/>
            </a:solidFill>
          </a:ln>
        </p:spPr>
        <p:txBody>
          <a:bodyPr vert="horz"/>
          <a:lstStyle>
            <a:lvl1pPr>
              <a:defRPr sz="1200" b="0" i="0" baseline="0">
                <a:solidFill>
                  <a:schemeClr val="tx1"/>
                </a:solidFill>
                <a:latin typeface="PT Sans" panose="020B0503020203020204" pitchFamily="34" charset="77"/>
                <a:cs typeface="Open Sans Light"/>
              </a:defRPr>
            </a:lvl1pPr>
          </a:lstStyle>
          <a:p>
            <a:pPr lvl="0"/>
            <a:r>
              <a:rPr lang="fr-FR"/>
              <a:t>Cliquez pour modifier les styles du texte du masque</a:t>
            </a:r>
          </a:p>
        </p:txBody>
      </p:sp>
      <p:sp>
        <p:nvSpPr>
          <p:cNvPr id="48" name="Espace réservé du texte 27">
            <a:extLst>
              <a:ext uri="{FF2B5EF4-FFF2-40B4-BE49-F238E27FC236}">
                <a16:creationId xmlns:a16="http://schemas.microsoft.com/office/drawing/2014/main" id="{FADD7A0B-0425-534B-B909-3C514E9486FA}"/>
              </a:ext>
            </a:extLst>
          </p:cNvPr>
          <p:cNvSpPr>
            <a:spLocks noGrp="1"/>
          </p:cNvSpPr>
          <p:nvPr>
            <p:ph type="body" sz="quarter" idx="10"/>
          </p:nvPr>
        </p:nvSpPr>
        <p:spPr>
          <a:xfrm>
            <a:off x="3619325" y="885825"/>
            <a:ext cx="6680372" cy="304800"/>
          </a:xfrm>
          <a:prstGeom prst="rect">
            <a:avLst/>
          </a:prstGeom>
        </p:spPr>
        <p:txBody>
          <a:bodyPr vert="horz">
            <a:noAutofit/>
          </a:bodyPr>
          <a:lstStyle>
            <a:lvl1pPr marL="0" indent="0">
              <a:spcBef>
                <a:spcPts val="0"/>
              </a:spcBef>
              <a:defRPr sz="14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49" name="Espace réservé du texte 27">
            <a:extLst>
              <a:ext uri="{FF2B5EF4-FFF2-40B4-BE49-F238E27FC236}">
                <a16:creationId xmlns:a16="http://schemas.microsoft.com/office/drawing/2014/main" id="{0AF42E36-2F3F-1D4A-87CD-49B91FEF5ADE}"/>
              </a:ext>
            </a:extLst>
          </p:cNvPr>
          <p:cNvSpPr>
            <a:spLocks noGrp="1"/>
          </p:cNvSpPr>
          <p:nvPr>
            <p:ph type="body" sz="quarter" idx="19"/>
          </p:nvPr>
        </p:nvSpPr>
        <p:spPr>
          <a:xfrm>
            <a:off x="3619323" y="1343025"/>
            <a:ext cx="6680374" cy="304800"/>
          </a:xfrm>
          <a:prstGeom prst="rect">
            <a:avLst/>
          </a:prstGeom>
        </p:spPr>
        <p:txBody>
          <a:bodyPr vert="horz"/>
          <a:lstStyle>
            <a:lvl1pPr marL="0" indent="0">
              <a:spcBef>
                <a:spcPts val="0"/>
              </a:spcBef>
              <a:defRPr sz="11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51" name="Image 50">
            <a:extLst>
              <a:ext uri="{FF2B5EF4-FFF2-40B4-BE49-F238E27FC236}">
                <a16:creationId xmlns:a16="http://schemas.microsoft.com/office/drawing/2014/main" id="{8416C706-CEAC-5048-BE27-DDE624EB41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7" name="Espace réservé du texte 26">
            <a:extLst>
              <a:ext uri="{FF2B5EF4-FFF2-40B4-BE49-F238E27FC236}">
                <a16:creationId xmlns:a16="http://schemas.microsoft.com/office/drawing/2014/main" id="{4E40BC89-8492-E745-9ACE-9B9770C00BFD}"/>
              </a:ext>
            </a:extLst>
          </p:cNvPr>
          <p:cNvSpPr>
            <a:spLocks noGrp="1"/>
          </p:cNvSpPr>
          <p:nvPr>
            <p:ph type="body" sz="quarter" idx="4294967295"/>
          </p:nvPr>
        </p:nvSpPr>
        <p:spPr>
          <a:xfrm>
            <a:off x="4813300" y="7325143"/>
            <a:ext cx="54863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18" name="Espace réservé du texte 22">
            <a:extLst>
              <a:ext uri="{FF2B5EF4-FFF2-40B4-BE49-F238E27FC236}">
                <a16:creationId xmlns:a16="http://schemas.microsoft.com/office/drawing/2014/main" id="{C59DBB34-AFD5-A846-9E81-FFD55C256A5A}"/>
              </a:ext>
            </a:extLst>
          </p:cNvPr>
          <p:cNvSpPr>
            <a:spLocks noGrp="1"/>
          </p:cNvSpPr>
          <p:nvPr>
            <p:ph type="body" sz="quarter" idx="27"/>
          </p:nvPr>
        </p:nvSpPr>
        <p:spPr>
          <a:xfrm>
            <a:off x="485655" y="1972853"/>
            <a:ext cx="2064385" cy="569980"/>
          </a:xfrm>
          <a:prstGeom prst="rect">
            <a:avLst/>
          </a:prstGeom>
        </p:spPr>
        <p:txBody>
          <a:bodyPr vert="horz" lIns="0" tIns="0" rIns="0" bIns="0" anchor="ctr" anchorCtr="0">
            <a:noAutofit/>
          </a:bodyPr>
          <a:lstStyle>
            <a:lvl1pPr marL="0" indent="0">
              <a:defRPr sz="1400" b="0" i="0">
                <a:solidFill>
                  <a:schemeClr val="bg1"/>
                </a:solidFill>
                <a:latin typeface="Montserrat SemiBold"/>
                <a:cs typeface="Montserrat SemiBold"/>
              </a:defRPr>
            </a:lvl1pPr>
          </a:lstStyle>
          <a:p>
            <a:pPr lvl="0"/>
            <a:r>
              <a:rPr lang="fr-FR"/>
              <a:t>Cliquez pour modifier les styles du texte du masque</a:t>
            </a:r>
          </a:p>
        </p:txBody>
      </p:sp>
      <p:sp>
        <p:nvSpPr>
          <p:cNvPr id="19" name="Holder 4">
            <a:extLst>
              <a:ext uri="{FF2B5EF4-FFF2-40B4-BE49-F238E27FC236}">
                <a16:creationId xmlns:a16="http://schemas.microsoft.com/office/drawing/2014/main" id="{5BDD7CE4-5FB3-824B-BC39-58E3005C347C}"/>
              </a:ext>
            </a:extLst>
          </p:cNvPr>
          <p:cNvSpPr txBox="1">
            <a:spLocks/>
          </p:cNvSpPr>
          <p:nvPr userDrawn="1"/>
        </p:nvSpPr>
        <p:spPr>
          <a:xfrm>
            <a:off x="393701" y="7286625"/>
            <a:ext cx="2459482" cy="228600"/>
          </a:xfrm>
          <a:prstGeom prst="rect">
            <a:avLst/>
          </a:prstGeom>
          <a:ln w="19050">
            <a:no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solidFill>
                  <a:schemeClr val="bg1"/>
                </a:solidFill>
              </a:rPr>
              <a:pPr/>
              <a:t>‹N°›</a:t>
            </a:fld>
            <a:endParaRPr lang="uk-UA">
              <a:solidFill>
                <a:schemeClr val="bg1"/>
              </a:solidFill>
            </a:endParaRPr>
          </a:p>
        </p:txBody>
      </p:sp>
      <p:sp>
        <p:nvSpPr>
          <p:cNvPr id="2" name="Espace réservé du texte 27">
            <a:extLst>
              <a:ext uri="{FF2B5EF4-FFF2-40B4-BE49-F238E27FC236}">
                <a16:creationId xmlns:a16="http://schemas.microsoft.com/office/drawing/2014/main" id="{72699DEC-74BD-D715-7566-F1637E94BBB2}"/>
              </a:ext>
            </a:extLst>
          </p:cNvPr>
          <p:cNvSpPr txBox="1">
            <a:spLocks/>
          </p:cNvSpPr>
          <p:nvPr userDrawn="1"/>
        </p:nvSpPr>
        <p:spPr>
          <a:xfrm>
            <a:off x="546100" y="352425"/>
            <a:ext cx="3581400" cy="304800"/>
          </a:xfrm>
          <a:prstGeom prst="rect">
            <a:avLst/>
          </a:prstGeom>
          <a:ln w="12700">
            <a:solidFill>
              <a:srgbClr val="AFAC8B"/>
            </a:solidFill>
          </a:ln>
        </p:spPr>
        <p:txBody>
          <a:bodyPr vert="horz" anchor="ctr"/>
          <a:lstStyle>
            <a:lvl1pPr marL="391311" indent="-391311" algn="l" defTabSz="1043499" rtl="0" eaLnBrk="1" latinLnBrk="0" hangingPunct="1">
              <a:spcBef>
                <a:spcPts val="912"/>
              </a:spcBef>
              <a:buFont typeface="Arial" pitchFamily="34" charset="0"/>
              <a:buNone/>
              <a:defRPr sz="1000" b="0" i="0" kern="1200">
                <a:solidFill>
                  <a:schemeClr val="tx1"/>
                </a:solidFill>
                <a:latin typeface="Montserrat"/>
                <a:ea typeface="+mn-ea"/>
                <a:cs typeface="Montserrat"/>
              </a:defRPr>
            </a:lvl1pPr>
            <a:lvl2pPr marL="198265"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2pPr>
            <a:lvl3pPr marL="459140"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3pPr>
            <a:lvl4pPr marL="720015"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4pPr>
            <a:lvl5pPr marL="980889"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5pPr>
            <a:lvl6pPr marL="1252199" indent="-198265"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437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5254"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525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a:lstStyle>
          <a:p>
            <a:r>
              <a:rPr lang="fr-FR"/>
              <a:t>LE LAMENTIN – </a:t>
            </a:r>
            <a:r>
              <a:rPr lang="fr-FR">
                <a:solidFill>
                  <a:schemeClr val="accent2"/>
                </a:solidFill>
              </a:rPr>
              <a:t>ÉTUDE 2023</a:t>
            </a:r>
          </a:p>
        </p:txBody>
      </p:sp>
      <p:sp>
        <p:nvSpPr>
          <p:cNvPr id="3" name="object 5">
            <a:extLst>
              <a:ext uri="{FF2B5EF4-FFF2-40B4-BE49-F238E27FC236}">
                <a16:creationId xmlns:a16="http://schemas.microsoft.com/office/drawing/2014/main" id="{DF7E2BB3-2610-47DA-F2AC-0D5826D5D168}"/>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400582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tre 1 commentaires">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7DCF9826-5FE3-C34F-9424-A4DE73A66E14}"/>
              </a:ext>
            </a:extLst>
          </p:cNvPr>
          <p:cNvSpPr/>
          <p:nvPr userDrawn="1"/>
        </p:nvSpPr>
        <p:spPr>
          <a:xfrm>
            <a:off x="0" y="2541"/>
            <a:ext cx="3103880" cy="7560309"/>
          </a:xfrm>
          <a:custGeom>
            <a:avLst/>
            <a:gdLst/>
            <a:ahLst/>
            <a:cxnLst/>
            <a:rect l="l" t="t" r="r" b="b"/>
            <a:pathLst>
              <a:path w="3103880" h="7560309">
                <a:moveTo>
                  <a:pt x="0" y="7559992"/>
                </a:moveTo>
                <a:lnTo>
                  <a:pt x="3103562" y="7559992"/>
                </a:lnTo>
                <a:lnTo>
                  <a:pt x="3103562" y="0"/>
                </a:lnTo>
                <a:lnTo>
                  <a:pt x="0" y="0"/>
                </a:lnTo>
                <a:lnTo>
                  <a:pt x="0" y="7559992"/>
                </a:lnTo>
                <a:close/>
              </a:path>
            </a:pathLst>
          </a:custGeom>
          <a:solidFill>
            <a:schemeClr val="tx2"/>
          </a:solidFill>
        </p:spPr>
        <p:txBody>
          <a:bodyPr wrap="square" lIns="0" tIns="0" rIns="0" bIns="0" rtlCol="0"/>
          <a:lstStyle/>
          <a:p>
            <a:endParaRPr/>
          </a:p>
        </p:txBody>
      </p:sp>
      <p:sp>
        <p:nvSpPr>
          <p:cNvPr id="27" name="object 6">
            <a:extLst>
              <a:ext uri="{FF2B5EF4-FFF2-40B4-BE49-F238E27FC236}">
                <a16:creationId xmlns:a16="http://schemas.microsoft.com/office/drawing/2014/main" id="{E2736CCC-07F5-024C-BD0E-CF566F0EAC6C}"/>
              </a:ext>
            </a:extLst>
          </p:cNvPr>
          <p:cNvSpPr/>
          <p:nvPr userDrawn="1"/>
        </p:nvSpPr>
        <p:spPr>
          <a:xfrm>
            <a:off x="2853921" y="2030973"/>
            <a:ext cx="576580" cy="660400"/>
          </a:xfrm>
          <a:custGeom>
            <a:avLst/>
            <a:gdLst/>
            <a:ahLst/>
            <a:cxnLst/>
            <a:rect l="l" t="t" r="r" b="b"/>
            <a:pathLst>
              <a:path w="576579" h="660400">
                <a:moveTo>
                  <a:pt x="0" y="0"/>
                </a:moveTo>
                <a:lnTo>
                  <a:pt x="0" y="659790"/>
                </a:lnTo>
                <a:lnTo>
                  <a:pt x="576072" y="329895"/>
                </a:lnTo>
                <a:lnTo>
                  <a:pt x="0" y="0"/>
                </a:lnTo>
                <a:close/>
              </a:path>
            </a:pathLst>
          </a:custGeom>
          <a:solidFill>
            <a:schemeClr val="tx2"/>
          </a:solidFill>
        </p:spPr>
        <p:txBody>
          <a:bodyPr wrap="square" lIns="0" tIns="0" rIns="0" bIns="0" rtlCol="0"/>
          <a:lstStyle/>
          <a:p>
            <a:endParaRPr/>
          </a:p>
        </p:txBody>
      </p:sp>
      <p:sp>
        <p:nvSpPr>
          <p:cNvPr id="29" name="object 16">
            <a:extLst>
              <a:ext uri="{FF2B5EF4-FFF2-40B4-BE49-F238E27FC236}">
                <a16:creationId xmlns:a16="http://schemas.microsoft.com/office/drawing/2014/main" id="{3AAD9BDE-7DCB-444D-991B-A422F352993B}"/>
              </a:ext>
            </a:extLst>
          </p:cNvPr>
          <p:cNvSpPr/>
          <p:nvPr userDrawn="1"/>
        </p:nvSpPr>
        <p:spPr>
          <a:xfrm>
            <a:off x="485655" y="2806616"/>
            <a:ext cx="2064385" cy="0"/>
          </a:xfrm>
          <a:custGeom>
            <a:avLst/>
            <a:gdLst/>
            <a:ahLst/>
            <a:cxnLst/>
            <a:rect l="l" t="t" r="r" b="b"/>
            <a:pathLst>
              <a:path w="2064385">
                <a:moveTo>
                  <a:pt x="0" y="0"/>
                </a:moveTo>
                <a:lnTo>
                  <a:pt x="2063953" y="0"/>
                </a:lnTo>
              </a:path>
            </a:pathLst>
          </a:custGeom>
          <a:ln w="13081">
            <a:solidFill>
              <a:srgbClr val="FFFFFF"/>
            </a:solidFill>
          </a:ln>
        </p:spPr>
        <p:txBody>
          <a:bodyPr wrap="square" lIns="0" tIns="0" rIns="0" bIns="0" rtlCol="0"/>
          <a:lstStyle/>
          <a:p>
            <a:endParaRPr/>
          </a:p>
        </p:txBody>
      </p:sp>
      <p:sp>
        <p:nvSpPr>
          <p:cNvPr id="31" name="Espace réservé du texte 22">
            <a:extLst>
              <a:ext uri="{FF2B5EF4-FFF2-40B4-BE49-F238E27FC236}">
                <a16:creationId xmlns:a16="http://schemas.microsoft.com/office/drawing/2014/main" id="{60DCF2FF-F67E-8243-BFB8-15A8DA0F6C86}"/>
              </a:ext>
            </a:extLst>
          </p:cNvPr>
          <p:cNvSpPr>
            <a:spLocks noGrp="1"/>
          </p:cNvSpPr>
          <p:nvPr>
            <p:ph type="body" sz="quarter" idx="25"/>
          </p:nvPr>
        </p:nvSpPr>
        <p:spPr>
          <a:xfrm>
            <a:off x="468084" y="2181225"/>
            <a:ext cx="2057400" cy="381000"/>
          </a:xfrm>
          <a:prstGeom prst="rect">
            <a:avLst/>
          </a:prstGeom>
        </p:spPr>
        <p:txBody>
          <a:bodyPr vert="horz" lIns="0" tIns="0" rIns="0" bIns="0" anchor="ctr" anchorCtr="0">
            <a:noAutofit/>
          </a:bodyPr>
          <a:lstStyle>
            <a:lvl1pPr marL="0" indent="0">
              <a:defRPr sz="1400" b="0" i="0">
                <a:solidFill>
                  <a:schemeClr val="bg1"/>
                </a:solidFill>
                <a:latin typeface="Montserrat SemiBold"/>
                <a:cs typeface="Montserrat SemiBold"/>
              </a:defRPr>
            </a:lvl1pPr>
          </a:lstStyle>
          <a:p>
            <a:pPr lvl="0"/>
            <a:r>
              <a:rPr lang="fr-FR"/>
              <a:t>Cliquez pour modifier les styles du texte du masque</a:t>
            </a:r>
          </a:p>
        </p:txBody>
      </p:sp>
      <p:sp>
        <p:nvSpPr>
          <p:cNvPr id="36" name="Espace réservé du texte 22">
            <a:extLst>
              <a:ext uri="{FF2B5EF4-FFF2-40B4-BE49-F238E27FC236}">
                <a16:creationId xmlns:a16="http://schemas.microsoft.com/office/drawing/2014/main" id="{A5D89BE5-BD15-4646-8EF0-6E8E954F25A1}"/>
              </a:ext>
            </a:extLst>
          </p:cNvPr>
          <p:cNvSpPr>
            <a:spLocks noGrp="1"/>
          </p:cNvSpPr>
          <p:nvPr>
            <p:ph type="body" sz="quarter" idx="18"/>
          </p:nvPr>
        </p:nvSpPr>
        <p:spPr>
          <a:xfrm>
            <a:off x="3619325" y="1945641"/>
            <a:ext cx="6680373" cy="5188584"/>
          </a:xfrm>
          <a:prstGeom prst="rect">
            <a:avLst/>
          </a:prstGeom>
          <a:ln w="12700">
            <a:solidFill>
              <a:schemeClr val="tx1"/>
            </a:solidFill>
          </a:ln>
        </p:spPr>
        <p:txBody>
          <a:bodyPr vert="horz">
            <a:normAutofit/>
          </a:bodyPr>
          <a:lstStyle>
            <a:lvl1pPr marL="0" indent="0">
              <a:spcBef>
                <a:spcPts val="500"/>
              </a:spcBef>
              <a:defRPr sz="1400" b="0" i="0" baseline="0">
                <a:solidFill>
                  <a:schemeClr val="tx1"/>
                </a:solidFill>
                <a:latin typeface="PT Sans" panose="020B0503020203020204" pitchFamily="34" charset="77"/>
                <a:cs typeface="Open Sans Light"/>
              </a:defRPr>
            </a:lvl1pPr>
          </a:lstStyle>
          <a:p>
            <a:pPr lvl="0"/>
            <a:r>
              <a:rPr lang="fr-FR"/>
              <a:t>Cliquez pour modifier les styles du texte du masque</a:t>
            </a:r>
          </a:p>
        </p:txBody>
      </p:sp>
      <p:sp>
        <p:nvSpPr>
          <p:cNvPr id="48" name="Espace réservé du texte 27">
            <a:extLst>
              <a:ext uri="{FF2B5EF4-FFF2-40B4-BE49-F238E27FC236}">
                <a16:creationId xmlns:a16="http://schemas.microsoft.com/office/drawing/2014/main" id="{FADD7A0B-0425-534B-B909-3C514E9486FA}"/>
              </a:ext>
            </a:extLst>
          </p:cNvPr>
          <p:cNvSpPr>
            <a:spLocks noGrp="1"/>
          </p:cNvSpPr>
          <p:nvPr>
            <p:ph type="body" sz="quarter" idx="10"/>
          </p:nvPr>
        </p:nvSpPr>
        <p:spPr>
          <a:xfrm>
            <a:off x="3619325" y="885825"/>
            <a:ext cx="6680372" cy="304800"/>
          </a:xfrm>
          <a:prstGeom prst="rect">
            <a:avLst/>
          </a:prstGeom>
        </p:spPr>
        <p:txBody>
          <a:bodyPr vert="horz">
            <a:noAutofit/>
          </a:bodyPr>
          <a:lstStyle>
            <a:lvl1pPr marL="0" indent="0">
              <a:spcBef>
                <a:spcPts val="0"/>
              </a:spcBef>
              <a:defRPr sz="14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49" name="Espace réservé du texte 27">
            <a:extLst>
              <a:ext uri="{FF2B5EF4-FFF2-40B4-BE49-F238E27FC236}">
                <a16:creationId xmlns:a16="http://schemas.microsoft.com/office/drawing/2014/main" id="{0AF42E36-2F3F-1D4A-87CD-49B91FEF5ADE}"/>
              </a:ext>
            </a:extLst>
          </p:cNvPr>
          <p:cNvSpPr>
            <a:spLocks noGrp="1"/>
          </p:cNvSpPr>
          <p:nvPr>
            <p:ph type="body" sz="quarter" idx="19"/>
          </p:nvPr>
        </p:nvSpPr>
        <p:spPr>
          <a:xfrm>
            <a:off x="3619323" y="1343025"/>
            <a:ext cx="6680374" cy="304800"/>
          </a:xfrm>
          <a:prstGeom prst="rect">
            <a:avLst/>
          </a:prstGeom>
        </p:spPr>
        <p:txBody>
          <a:bodyPr vert="horz"/>
          <a:lstStyle>
            <a:lvl1pPr marL="0" indent="0">
              <a:spcBef>
                <a:spcPts val="0"/>
              </a:spcBef>
              <a:defRPr sz="11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16" name="Image 15">
            <a:extLst>
              <a:ext uri="{FF2B5EF4-FFF2-40B4-BE49-F238E27FC236}">
                <a16:creationId xmlns:a16="http://schemas.microsoft.com/office/drawing/2014/main" id="{D20757A2-CB41-B349-BF23-CDAEE9BF0F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4" name="Espace réservé du texte 26">
            <a:extLst>
              <a:ext uri="{FF2B5EF4-FFF2-40B4-BE49-F238E27FC236}">
                <a16:creationId xmlns:a16="http://schemas.microsoft.com/office/drawing/2014/main" id="{CAF6EFA5-A437-644F-82DA-17257373F30B}"/>
              </a:ext>
            </a:extLst>
          </p:cNvPr>
          <p:cNvSpPr>
            <a:spLocks noGrp="1"/>
          </p:cNvSpPr>
          <p:nvPr>
            <p:ph type="body" sz="quarter" idx="4294967295" hasCustomPrompt="1"/>
          </p:nvPr>
        </p:nvSpPr>
        <p:spPr>
          <a:xfrm>
            <a:off x="5880100" y="7325143"/>
            <a:ext cx="44195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Loi de finances 2023 / Grandes lignes -</a:t>
            </a:r>
            <a:r>
              <a:rPr lang="fr-FR" b="0" i="0" u="none" strike="noStrike">
                <a:solidFill>
                  <a:srgbClr val="4D5156"/>
                </a:solidFill>
                <a:effectLst/>
                <a:latin typeface="arial" panose="020B0604020202020204" pitchFamily="34" charset="0"/>
              </a:rPr>
              <a:t> ©</a:t>
            </a:r>
            <a:r>
              <a:rPr lang="fr-FR"/>
              <a:t> </a:t>
            </a:r>
            <a:r>
              <a:rPr lang="fr-FR" err="1"/>
              <a:t>LocalNova</a:t>
            </a:r>
            <a:endParaRPr lang="fr-FR"/>
          </a:p>
        </p:txBody>
      </p:sp>
      <p:sp>
        <p:nvSpPr>
          <p:cNvPr id="13" name="Holder 4">
            <a:extLst>
              <a:ext uri="{FF2B5EF4-FFF2-40B4-BE49-F238E27FC236}">
                <a16:creationId xmlns:a16="http://schemas.microsoft.com/office/drawing/2014/main" id="{59D19A0A-10EA-E34C-8223-A5E48D8762C5}"/>
              </a:ext>
            </a:extLst>
          </p:cNvPr>
          <p:cNvSpPr txBox="1">
            <a:spLocks/>
          </p:cNvSpPr>
          <p:nvPr userDrawn="1"/>
        </p:nvSpPr>
        <p:spPr>
          <a:xfrm>
            <a:off x="393701" y="7286625"/>
            <a:ext cx="2459482" cy="228600"/>
          </a:xfrm>
          <a:prstGeom prst="rect">
            <a:avLst/>
          </a:prstGeom>
          <a:ln w="19050">
            <a:no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solidFill>
                  <a:schemeClr val="bg1"/>
                </a:solidFill>
              </a:rPr>
              <a:pPr/>
              <a:t>‹N°›</a:t>
            </a:fld>
            <a:endParaRPr lang="uk-UA">
              <a:solidFill>
                <a:schemeClr val="bg1"/>
              </a:solidFill>
            </a:endParaRPr>
          </a:p>
        </p:txBody>
      </p:sp>
      <p:sp>
        <p:nvSpPr>
          <p:cNvPr id="2" name="Espace réservé du texte 27">
            <a:extLst>
              <a:ext uri="{FF2B5EF4-FFF2-40B4-BE49-F238E27FC236}">
                <a16:creationId xmlns:a16="http://schemas.microsoft.com/office/drawing/2014/main" id="{F535CA50-8B32-B65E-3558-4FA8EDC19760}"/>
              </a:ext>
            </a:extLst>
          </p:cNvPr>
          <p:cNvSpPr txBox="1">
            <a:spLocks/>
          </p:cNvSpPr>
          <p:nvPr userDrawn="1"/>
        </p:nvSpPr>
        <p:spPr>
          <a:xfrm>
            <a:off x="546100" y="352425"/>
            <a:ext cx="3581400" cy="304800"/>
          </a:xfrm>
          <a:prstGeom prst="rect">
            <a:avLst/>
          </a:prstGeom>
          <a:ln w="12700">
            <a:solidFill>
              <a:srgbClr val="AFAC8B"/>
            </a:solidFill>
          </a:ln>
        </p:spPr>
        <p:txBody>
          <a:bodyPr vert="horz" anchor="ctr"/>
          <a:lstStyle>
            <a:lvl1pPr marL="391311" indent="-391311" algn="l" defTabSz="1043499" rtl="0" eaLnBrk="1" latinLnBrk="0" hangingPunct="1">
              <a:spcBef>
                <a:spcPts val="912"/>
              </a:spcBef>
              <a:buFont typeface="Arial" pitchFamily="34" charset="0"/>
              <a:buNone/>
              <a:defRPr sz="1000" b="0" i="0" kern="1200">
                <a:solidFill>
                  <a:schemeClr val="tx1"/>
                </a:solidFill>
                <a:latin typeface="Montserrat"/>
                <a:ea typeface="+mn-ea"/>
                <a:cs typeface="Montserrat"/>
              </a:defRPr>
            </a:lvl1pPr>
            <a:lvl2pPr marL="198265"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2pPr>
            <a:lvl3pPr marL="459140"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3pPr>
            <a:lvl4pPr marL="720015"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4pPr>
            <a:lvl5pPr marL="980889"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5pPr>
            <a:lvl6pPr marL="1252199" indent="-198265"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437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5254"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525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a:lstStyle>
          <a:p>
            <a:r>
              <a:rPr lang="fr-FR"/>
              <a:t>LE LAMENTIN – </a:t>
            </a:r>
            <a:r>
              <a:rPr lang="fr-FR">
                <a:solidFill>
                  <a:schemeClr val="accent2"/>
                </a:solidFill>
              </a:rPr>
              <a:t>ÉTUDE 2023</a:t>
            </a:r>
          </a:p>
        </p:txBody>
      </p:sp>
      <p:sp>
        <p:nvSpPr>
          <p:cNvPr id="3" name="object 5">
            <a:extLst>
              <a:ext uri="{FF2B5EF4-FFF2-40B4-BE49-F238E27FC236}">
                <a16:creationId xmlns:a16="http://schemas.microsoft.com/office/drawing/2014/main" id="{670D567E-6A16-173A-67A6-6E412B801CD2}"/>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25390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12" name="Holder 4">
            <a:extLst>
              <a:ext uri="{FF2B5EF4-FFF2-40B4-BE49-F238E27FC236}">
                <a16:creationId xmlns:a16="http://schemas.microsoft.com/office/drawing/2014/main" id="{2739F6D6-626F-084A-BB07-D9A6204C67EC}"/>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6" name="Espace réservé du texte 27">
            <a:extLst>
              <a:ext uri="{FF2B5EF4-FFF2-40B4-BE49-F238E27FC236}">
                <a16:creationId xmlns:a16="http://schemas.microsoft.com/office/drawing/2014/main" id="{310EFBB5-91D0-8742-8042-D75CF406FC94}"/>
              </a:ext>
            </a:extLst>
          </p:cNvPr>
          <p:cNvSpPr>
            <a:spLocks noGrp="1"/>
          </p:cNvSpPr>
          <p:nvPr>
            <p:ph type="body" sz="quarter" idx="10"/>
          </p:nvPr>
        </p:nvSpPr>
        <p:spPr>
          <a:xfrm>
            <a:off x="427023" y="885825"/>
            <a:ext cx="9872674" cy="304800"/>
          </a:xfrm>
          <a:prstGeom prst="rect">
            <a:avLst/>
          </a:prstGeom>
        </p:spPr>
        <p:txBody>
          <a:bodyPr vert="horz">
            <a:noAutofit/>
          </a:bodyPr>
          <a:lstStyle>
            <a:lvl1pPr marL="0" indent="0">
              <a:spcBef>
                <a:spcPts val="0"/>
              </a:spcBef>
              <a:defRPr sz="16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7" name="Espace réservé du texte 27">
            <a:extLst>
              <a:ext uri="{FF2B5EF4-FFF2-40B4-BE49-F238E27FC236}">
                <a16:creationId xmlns:a16="http://schemas.microsoft.com/office/drawing/2014/main" id="{5E624BB6-4412-2C40-A46A-A7B9692E6383}"/>
              </a:ext>
            </a:extLst>
          </p:cNvPr>
          <p:cNvSpPr>
            <a:spLocks noGrp="1"/>
          </p:cNvSpPr>
          <p:nvPr>
            <p:ph type="body" sz="quarter" idx="19" hasCustomPrompt="1"/>
          </p:nvPr>
        </p:nvSpPr>
        <p:spPr>
          <a:xfrm>
            <a:off x="427023" y="1343025"/>
            <a:ext cx="9872674" cy="304800"/>
          </a:xfrm>
          <a:prstGeom prst="rect">
            <a:avLst/>
          </a:prstGeom>
        </p:spPr>
        <p:txBody>
          <a:bodyPr vert="horz"/>
          <a:lstStyle>
            <a:lvl1pPr marL="0" indent="0">
              <a:spcBef>
                <a:spcPts val="0"/>
              </a:spcBef>
              <a:defRPr sz="1400" b="0" i="1">
                <a:solidFill>
                  <a:schemeClr val="accent2"/>
                </a:solidFill>
                <a:latin typeface="Montserrat Medium" pitchFamily="2" charset="77"/>
                <a:cs typeface="Montserrat Medium"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6" name="Espace réservé du texte 22">
            <a:extLst>
              <a:ext uri="{FF2B5EF4-FFF2-40B4-BE49-F238E27FC236}">
                <a16:creationId xmlns:a16="http://schemas.microsoft.com/office/drawing/2014/main" id="{133306D7-E623-C841-AF17-C768BD652CC0}"/>
              </a:ext>
            </a:extLst>
          </p:cNvPr>
          <p:cNvSpPr>
            <a:spLocks noGrp="1"/>
          </p:cNvSpPr>
          <p:nvPr>
            <p:ph type="body" sz="quarter" idx="23" hasCustomPrompt="1"/>
          </p:nvPr>
        </p:nvSpPr>
        <p:spPr>
          <a:xfrm>
            <a:off x="873931" y="2827564"/>
            <a:ext cx="8945537" cy="4114800"/>
          </a:xfrm>
          <a:prstGeom prst="rect">
            <a:avLst/>
          </a:prstGeom>
          <a:ln w="12700">
            <a:solidFill>
              <a:srgbClr val="33495B"/>
            </a:solidFill>
          </a:ln>
        </p:spPr>
        <p:txBody>
          <a:bodyPr vert="horz"/>
          <a:lstStyle>
            <a:lvl1pPr marL="0" marR="0" indent="0" defTabSz="914400" eaLnBrk="1" fontAlgn="auto" latinLnBrk="0" hangingPunct="1">
              <a:lnSpc>
                <a:spcPct val="100000"/>
              </a:lnSpc>
              <a:spcBef>
                <a:spcPts val="0"/>
              </a:spcBef>
              <a:spcAft>
                <a:spcPts val="0"/>
              </a:spcAft>
              <a:buClrTx/>
              <a:buSzTx/>
              <a:buFontTx/>
              <a:buNone/>
              <a:tabLst/>
              <a:defRPr sz="1200" b="0" i="0" baseline="0">
                <a:solidFill>
                  <a:schemeClr val="tx1"/>
                </a:solidFill>
                <a:latin typeface="PT Sans" panose="020B0503020203020204" pitchFamily="34" charset="77"/>
                <a:cs typeface="Open Sans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fr-FR" sz="1400">
                <a:solidFill>
                  <a:srgbClr val="323031"/>
                </a:solidFill>
                <a:latin typeface="Montserrat"/>
                <a:cs typeface="Montserrat"/>
              </a:rPr>
              <a:t>            CLIQUEZ POUR MODIFIER</a:t>
            </a:r>
            <a:endParaRPr lang="fr-FR" sz="1400">
              <a:latin typeface="Montserrat"/>
              <a:cs typeface="Montserrat"/>
            </a:endParaRPr>
          </a:p>
          <a:p>
            <a:pPr lvl="0"/>
            <a:endParaRPr lang="fr-FR"/>
          </a:p>
          <a:p>
            <a:pPr lvl="0"/>
            <a:endParaRPr lang="fr-FR"/>
          </a:p>
          <a:p>
            <a:pPr lvl="0"/>
            <a:r>
              <a:rPr lang="fr-FR"/>
              <a:t>Cliquez pour modifier texte</a:t>
            </a:r>
          </a:p>
        </p:txBody>
      </p:sp>
      <p:sp>
        <p:nvSpPr>
          <p:cNvPr id="27" name="object 17">
            <a:extLst>
              <a:ext uri="{FF2B5EF4-FFF2-40B4-BE49-F238E27FC236}">
                <a16:creationId xmlns:a16="http://schemas.microsoft.com/office/drawing/2014/main" id="{EDD020B3-3C80-2144-8660-33296712484A}"/>
              </a:ext>
            </a:extLst>
          </p:cNvPr>
          <p:cNvSpPr/>
          <p:nvPr userDrawn="1"/>
        </p:nvSpPr>
        <p:spPr>
          <a:xfrm>
            <a:off x="884223" y="2834948"/>
            <a:ext cx="533400" cy="488315"/>
          </a:xfrm>
          <a:custGeom>
            <a:avLst/>
            <a:gdLst/>
            <a:ahLst/>
            <a:cxnLst/>
            <a:rect l="l" t="t" r="r" b="b"/>
            <a:pathLst>
              <a:path w="1897379" h="488314">
                <a:moveTo>
                  <a:pt x="0" y="487794"/>
                </a:moveTo>
                <a:lnTo>
                  <a:pt x="1897100" y="487794"/>
                </a:lnTo>
                <a:lnTo>
                  <a:pt x="1897100" y="0"/>
                </a:lnTo>
                <a:lnTo>
                  <a:pt x="0" y="0"/>
                </a:lnTo>
                <a:lnTo>
                  <a:pt x="0" y="487794"/>
                </a:lnTo>
                <a:close/>
              </a:path>
            </a:pathLst>
          </a:custGeom>
          <a:solidFill>
            <a:srgbClr val="33495B"/>
          </a:solidFill>
        </p:spPr>
        <p:txBody>
          <a:bodyPr wrap="square" lIns="0" tIns="0" rIns="0" bIns="0" rtlCol="0"/>
          <a:lstStyle/>
          <a:p>
            <a:endParaRPr/>
          </a:p>
        </p:txBody>
      </p:sp>
      <p:sp>
        <p:nvSpPr>
          <p:cNvPr id="28" name="Espace réservé du texte 31">
            <a:extLst>
              <a:ext uri="{FF2B5EF4-FFF2-40B4-BE49-F238E27FC236}">
                <a16:creationId xmlns:a16="http://schemas.microsoft.com/office/drawing/2014/main" id="{4265ECE8-1FF6-BA40-B736-A517361B1F67}"/>
              </a:ext>
            </a:extLst>
          </p:cNvPr>
          <p:cNvSpPr>
            <a:spLocks noGrp="1"/>
          </p:cNvSpPr>
          <p:nvPr>
            <p:ph type="body" sz="quarter" idx="24" hasCustomPrompt="1"/>
          </p:nvPr>
        </p:nvSpPr>
        <p:spPr>
          <a:xfrm>
            <a:off x="960423" y="2852485"/>
            <a:ext cx="381000" cy="457200"/>
          </a:xfrm>
          <a:prstGeom prst="rect">
            <a:avLst/>
          </a:prstGeom>
        </p:spPr>
        <p:txBody>
          <a:bodyPr vert="horz"/>
          <a:lstStyle>
            <a:lvl1pPr>
              <a:defRPr sz="2400" b="0" i="0">
                <a:solidFill>
                  <a:srgbClr val="FFFFFF"/>
                </a:solidFill>
                <a:latin typeface="Montserrat SemiBold"/>
                <a:cs typeface="Montserrat SemiBold"/>
              </a:defRPr>
            </a:lvl1pPr>
          </a:lstStyle>
          <a:p>
            <a:pPr lvl="0"/>
            <a:r>
              <a:rPr lang="fr-FR" sz="2400" b="1">
                <a:solidFill>
                  <a:srgbClr val="FFFFFF"/>
                </a:solidFill>
                <a:latin typeface="Montserrat-SemiBold"/>
                <a:cs typeface="Montserrat-SemiBold"/>
              </a:rPr>
              <a:t>A</a:t>
            </a:r>
            <a:endParaRPr lang="fr-FR"/>
          </a:p>
        </p:txBody>
      </p:sp>
      <p:sp>
        <p:nvSpPr>
          <p:cNvPr id="35" name="Espace réservé du texte 27">
            <a:extLst>
              <a:ext uri="{FF2B5EF4-FFF2-40B4-BE49-F238E27FC236}">
                <a16:creationId xmlns:a16="http://schemas.microsoft.com/office/drawing/2014/main" id="{F8507ED2-4764-CE43-B26E-6672DA82A3F7}"/>
              </a:ext>
            </a:extLst>
          </p:cNvPr>
          <p:cNvSpPr>
            <a:spLocks noGrp="1"/>
          </p:cNvSpPr>
          <p:nvPr>
            <p:ph type="body" sz="quarter" idx="20"/>
          </p:nvPr>
        </p:nvSpPr>
        <p:spPr>
          <a:xfrm>
            <a:off x="427023" y="1876425"/>
            <a:ext cx="9872674" cy="609600"/>
          </a:xfrm>
          <a:prstGeom prst="rect">
            <a:avLst/>
          </a:prstGeom>
        </p:spPr>
        <p:txBody>
          <a:bodyPr vert="horz"/>
          <a:lstStyle>
            <a:lvl1pPr marL="0" indent="0">
              <a:defRPr sz="1200" b="1" i="0">
                <a:solidFill>
                  <a:schemeClr val="tx1"/>
                </a:solidFill>
                <a:latin typeface="PT Sans" panose="020B0503020203020204" pitchFamily="34" charset="77"/>
                <a:cs typeface="Open Sans Ligh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38" name="Image 37">
            <a:extLst>
              <a:ext uri="{FF2B5EF4-FFF2-40B4-BE49-F238E27FC236}">
                <a16:creationId xmlns:a16="http://schemas.microsoft.com/office/drawing/2014/main" id="{7DBE1DA1-7AA2-B34A-BA37-E6A1A533D4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22" name="Espace réservé du texte 26">
            <a:extLst>
              <a:ext uri="{FF2B5EF4-FFF2-40B4-BE49-F238E27FC236}">
                <a16:creationId xmlns:a16="http://schemas.microsoft.com/office/drawing/2014/main" id="{0FEBB20C-3D3B-1641-88F7-AA273295211B}"/>
              </a:ext>
            </a:extLst>
          </p:cNvPr>
          <p:cNvSpPr>
            <a:spLocks noGrp="1"/>
          </p:cNvSpPr>
          <p:nvPr>
            <p:ph type="body" sz="quarter" idx="4294967295"/>
          </p:nvPr>
        </p:nvSpPr>
        <p:spPr>
          <a:xfrm>
            <a:off x="5270500" y="7325143"/>
            <a:ext cx="50291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97FC438A-6927-D089-2261-91409DDDBC3A}"/>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39306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94B5DC0B-E645-A64A-99DB-C857329144CC}"/>
              </a:ext>
            </a:extLst>
          </p:cNvPr>
          <p:cNvSpPr/>
          <p:nvPr userDrawn="1"/>
        </p:nvSpPr>
        <p:spPr>
          <a:xfrm>
            <a:off x="0" y="0"/>
            <a:ext cx="3543084" cy="7562850"/>
          </a:xfrm>
          <a:custGeom>
            <a:avLst/>
            <a:gdLst/>
            <a:ahLst/>
            <a:cxnLst/>
            <a:rect l="l" t="t" r="r" b="b"/>
            <a:pathLst>
              <a:path w="2799079" h="5152390">
                <a:moveTo>
                  <a:pt x="0" y="5151907"/>
                </a:moveTo>
                <a:lnTo>
                  <a:pt x="2798889" y="5151907"/>
                </a:lnTo>
                <a:lnTo>
                  <a:pt x="2798889" y="0"/>
                </a:lnTo>
                <a:lnTo>
                  <a:pt x="0" y="0"/>
                </a:lnTo>
                <a:lnTo>
                  <a:pt x="0" y="5151907"/>
                </a:lnTo>
                <a:close/>
              </a:path>
            </a:pathLst>
          </a:custGeom>
          <a:solidFill>
            <a:schemeClr val="tx1"/>
          </a:solidFill>
        </p:spPr>
        <p:txBody>
          <a:bodyPr wrap="square" lIns="0" tIns="0" rIns="0" bIns="0" rtlCol="0"/>
          <a:lstStyle/>
          <a:p>
            <a:endParaRPr>
              <a:solidFill>
                <a:schemeClr val="bg1"/>
              </a:solidFill>
            </a:endParaRPr>
          </a:p>
        </p:txBody>
      </p:sp>
      <p:sp>
        <p:nvSpPr>
          <p:cNvPr id="10" name="Titre 1">
            <a:extLst>
              <a:ext uri="{FF2B5EF4-FFF2-40B4-BE49-F238E27FC236}">
                <a16:creationId xmlns:a16="http://schemas.microsoft.com/office/drawing/2014/main" id="{8DFDA4A5-9CE4-0B41-A6D9-7BF61D17C5B9}"/>
              </a:ext>
            </a:extLst>
          </p:cNvPr>
          <p:cNvSpPr>
            <a:spLocks noGrp="1"/>
          </p:cNvSpPr>
          <p:nvPr>
            <p:ph type="title"/>
          </p:nvPr>
        </p:nvSpPr>
        <p:spPr>
          <a:xfrm>
            <a:off x="4127500" y="1885950"/>
            <a:ext cx="5824538" cy="3144838"/>
          </a:xfrm>
          <a:prstGeom prst="rect">
            <a:avLst/>
          </a:prstGeom>
        </p:spPr>
        <p:txBody>
          <a:bodyPr anchor="b"/>
          <a:lstStyle>
            <a:lvl1pPr>
              <a:defRPr sz="4400" b="1" i="0">
                <a:latin typeface="Montserrat ExtraBold" pitchFamily="2" charset="77"/>
              </a:defRPr>
            </a:lvl1pPr>
          </a:lstStyle>
          <a:p>
            <a:r>
              <a:rPr lang="fr-FR"/>
              <a:t>Modifiez le style du titre</a:t>
            </a:r>
          </a:p>
        </p:txBody>
      </p:sp>
      <p:sp>
        <p:nvSpPr>
          <p:cNvPr id="24" name="Espace réservé du texte 27">
            <a:extLst>
              <a:ext uri="{FF2B5EF4-FFF2-40B4-BE49-F238E27FC236}">
                <a16:creationId xmlns:a16="http://schemas.microsoft.com/office/drawing/2014/main" id="{AE0E545A-5D84-E648-8C75-7A4C980DE1E9}"/>
              </a:ext>
            </a:extLst>
          </p:cNvPr>
          <p:cNvSpPr>
            <a:spLocks noGrp="1"/>
          </p:cNvSpPr>
          <p:nvPr>
            <p:ph type="body" sz="quarter" idx="19"/>
          </p:nvPr>
        </p:nvSpPr>
        <p:spPr>
          <a:xfrm>
            <a:off x="4129762" y="5145506"/>
            <a:ext cx="5822276" cy="1659540"/>
          </a:xfrm>
          <a:prstGeom prst="rect">
            <a:avLst/>
          </a:prstGeom>
        </p:spPr>
        <p:txBody>
          <a:bodyPr vert="horz" lIns="0" tIns="0" rIns="0" bIns="0" anchor="t" anchorCtr="0"/>
          <a:lstStyle>
            <a:lvl1pPr marL="0" indent="0">
              <a:defRPr sz="1100" b="0" i="0">
                <a:solidFill>
                  <a:schemeClr val="bg2"/>
                </a:solidFill>
                <a:latin typeface="Montserrat" pitchFamily="2" charset="77"/>
                <a:cs typeface="Montserra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25" name="object 5">
            <a:extLst>
              <a:ext uri="{FF2B5EF4-FFF2-40B4-BE49-F238E27FC236}">
                <a16:creationId xmlns:a16="http://schemas.microsoft.com/office/drawing/2014/main" id="{9D257AE5-F25C-254B-81CE-4E548D63BE28}"/>
              </a:ext>
            </a:extLst>
          </p:cNvPr>
          <p:cNvSpPr/>
          <p:nvPr userDrawn="1"/>
        </p:nvSpPr>
        <p:spPr>
          <a:xfrm>
            <a:off x="3072561" y="473811"/>
            <a:ext cx="6300000" cy="19177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pic>
        <p:nvPicPr>
          <p:cNvPr id="26" name="Image 25">
            <a:extLst>
              <a:ext uri="{FF2B5EF4-FFF2-40B4-BE49-F238E27FC236}">
                <a16:creationId xmlns:a16="http://schemas.microsoft.com/office/drawing/2014/main" id="{FBA48926-0B5F-8848-B0D5-4F145A007B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1" name="Espace réservé du texte 26">
            <a:extLst>
              <a:ext uri="{FF2B5EF4-FFF2-40B4-BE49-F238E27FC236}">
                <a16:creationId xmlns:a16="http://schemas.microsoft.com/office/drawing/2014/main" id="{23116839-B828-5046-ACD4-7A9BB45B8CAA}"/>
              </a:ext>
            </a:extLst>
          </p:cNvPr>
          <p:cNvSpPr>
            <a:spLocks noGrp="1"/>
          </p:cNvSpPr>
          <p:nvPr>
            <p:ph type="body" sz="quarter" idx="4294967295"/>
          </p:nvPr>
        </p:nvSpPr>
        <p:spPr>
          <a:xfrm>
            <a:off x="5499100" y="7325143"/>
            <a:ext cx="4800599" cy="228600"/>
          </a:xfrm>
          <a:prstGeom prst="rect">
            <a:avLst/>
          </a:prstGeom>
        </p:spPr>
        <p:txBody>
          <a:bodyPr>
            <a:normAutofit/>
          </a:bodyPr>
          <a:lstStyle>
            <a:lvl1pPr algn="r">
              <a:defRPr sz="800" b="0" i="0">
                <a:solidFill>
                  <a:schemeClr val="tx1"/>
                </a:solidFill>
                <a:latin typeface="Montserrat Light" pitchFamily="2" charset="77"/>
              </a:defRPr>
            </a:lvl1pPr>
          </a:lstStyle>
          <a:p>
            <a:pPr lvl="0"/>
            <a:r>
              <a:rPr lang="fr-FR"/>
              <a:t>Cliquez pour modifier les styles du texte du masque</a:t>
            </a:r>
          </a:p>
        </p:txBody>
      </p:sp>
      <p:sp>
        <p:nvSpPr>
          <p:cNvPr id="8" name="Holder 4">
            <a:extLst>
              <a:ext uri="{FF2B5EF4-FFF2-40B4-BE49-F238E27FC236}">
                <a16:creationId xmlns:a16="http://schemas.microsoft.com/office/drawing/2014/main" id="{6734639A-347F-D742-9982-15000729B964}"/>
              </a:ext>
            </a:extLst>
          </p:cNvPr>
          <p:cNvSpPr txBox="1">
            <a:spLocks/>
          </p:cNvSpPr>
          <p:nvPr userDrawn="1"/>
        </p:nvSpPr>
        <p:spPr>
          <a:xfrm>
            <a:off x="393701" y="7286625"/>
            <a:ext cx="2459482" cy="228600"/>
          </a:xfrm>
          <a:prstGeom prst="rect">
            <a:avLst/>
          </a:prstGeom>
          <a:ln w="19050">
            <a:no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solidFill>
                  <a:schemeClr val="bg1"/>
                </a:solidFill>
              </a:rPr>
              <a:pPr/>
              <a:t>‹N°›</a:t>
            </a:fld>
            <a:endParaRPr lang="uk-UA">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age de garde 2">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6E3D2EB-5DE7-E241-A5D6-A27AF578CD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3" name="Espace réservé du texte 26">
            <a:extLst>
              <a:ext uri="{FF2B5EF4-FFF2-40B4-BE49-F238E27FC236}">
                <a16:creationId xmlns:a16="http://schemas.microsoft.com/office/drawing/2014/main" id="{1420947F-5C26-EF4D-A413-9A893CC5258D}"/>
              </a:ext>
            </a:extLst>
          </p:cNvPr>
          <p:cNvSpPr>
            <a:spLocks noGrp="1"/>
          </p:cNvSpPr>
          <p:nvPr>
            <p:ph type="body" sz="quarter" idx="4294967295"/>
          </p:nvPr>
        </p:nvSpPr>
        <p:spPr>
          <a:xfrm>
            <a:off x="4051300" y="7325143"/>
            <a:ext cx="6248399" cy="228600"/>
          </a:xfrm>
          <a:prstGeom prst="rect">
            <a:avLst/>
          </a:prstGeom>
        </p:spPr>
        <p:txBody>
          <a:bodyPr>
            <a:normAutofit/>
          </a:bodyPr>
          <a:lstStyle>
            <a:lvl1pPr algn="r">
              <a:defRPr sz="800" b="0" i="0">
                <a:solidFill>
                  <a:schemeClr val="tx1"/>
                </a:solidFill>
                <a:latin typeface="Montserrat Light" pitchFamily="2" charset="77"/>
              </a:defRPr>
            </a:lvl1pPr>
          </a:lstStyle>
          <a:p>
            <a:pPr lvl="0"/>
            <a:r>
              <a:rPr lang="fr-FR"/>
              <a:t>Cliquez pour modifier les styles du texte du masque</a:t>
            </a:r>
          </a:p>
        </p:txBody>
      </p:sp>
      <p:sp>
        <p:nvSpPr>
          <p:cNvPr id="15" name="Marcador de texto 7">
            <a:extLst>
              <a:ext uri="{FF2B5EF4-FFF2-40B4-BE49-F238E27FC236}">
                <a16:creationId xmlns:a16="http://schemas.microsoft.com/office/drawing/2014/main" id="{5F25651E-61AC-3B43-B5A2-B5593373C6A4}"/>
              </a:ext>
            </a:extLst>
          </p:cNvPr>
          <p:cNvSpPr>
            <a:spLocks noGrp="1"/>
          </p:cNvSpPr>
          <p:nvPr>
            <p:ph type="body" sz="quarter" idx="31" hasCustomPrompt="1"/>
          </p:nvPr>
        </p:nvSpPr>
        <p:spPr>
          <a:xfrm>
            <a:off x="6670185" y="2421376"/>
            <a:ext cx="1624948" cy="1275633"/>
          </a:xfrm>
          <a:prstGeom prst="rect">
            <a:avLst/>
          </a:prstGeom>
          <a:noFill/>
        </p:spPr>
        <p:txBody>
          <a:bodyPr vert="horz" wrap="none" lIns="0" tIns="0" rIns="0" bIns="0" anchor="t" anchorCtr="0">
            <a:noAutofit/>
          </a:bodyPr>
          <a:lstStyle>
            <a:lvl1pPr marL="0" indent="0" algn="l">
              <a:buNone/>
              <a:defRPr sz="10666" b="0" i="0" baseline="0">
                <a:solidFill>
                  <a:schemeClr val="tx1">
                    <a:lumMod val="20000"/>
                    <a:lumOff val="80000"/>
                  </a:schemeClr>
                </a:solidFill>
                <a:latin typeface="Montserrat" pitchFamily="2" charset="77"/>
                <a:ea typeface="Lato" charset="0"/>
                <a:cs typeface="Lato" charset="0"/>
              </a:defRPr>
            </a:lvl1pPr>
          </a:lstStyle>
          <a:p>
            <a:pPr lvl="0"/>
            <a:r>
              <a:rPr lang="es-ES_tradnl"/>
              <a:t>00</a:t>
            </a:r>
          </a:p>
        </p:txBody>
      </p:sp>
      <p:sp>
        <p:nvSpPr>
          <p:cNvPr id="16" name="Marcador de texto 7">
            <a:extLst>
              <a:ext uri="{FF2B5EF4-FFF2-40B4-BE49-F238E27FC236}">
                <a16:creationId xmlns:a16="http://schemas.microsoft.com/office/drawing/2014/main" id="{0BC4EA5D-F1F4-9340-941C-2B532897EE49}"/>
              </a:ext>
            </a:extLst>
          </p:cNvPr>
          <p:cNvSpPr>
            <a:spLocks noGrp="1"/>
          </p:cNvSpPr>
          <p:nvPr>
            <p:ph type="body" sz="quarter" idx="26" hasCustomPrompt="1"/>
          </p:nvPr>
        </p:nvSpPr>
        <p:spPr>
          <a:xfrm>
            <a:off x="6670184" y="3324225"/>
            <a:ext cx="3593447" cy="914400"/>
          </a:xfrm>
          <a:prstGeom prst="rect">
            <a:avLst/>
          </a:prstGeom>
          <a:noFill/>
        </p:spPr>
        <p:txBody>
          <a:bodyPr vert="horz" wrap="square" lIns="0" tIns="0" rIns="0" bIns="0" anchor="t" anchorCtr="0">
            <a:normAutofit/>
          </a:bodyPr>
          <a:lstStyle>
            <a:lvl1pPr marL="0" indent="0" algn="l">
              <a:buNone/>
              <a:defRPr sz="2300" b="0" i="0" baseline="0">
                <a:solidFill>
                  <a:schemeClr val="tx1"/>
                </a:solidFill>
                <a:latin typeface="Montserrat Light" pitchFamily="2" charset="77"/>
                <a:ea typeface="Montserrat Light" pitchFamily="2" charset="77"/>
                <a:cs typeface="Lato Black" charset="0"/>
              </a:defRPr>
            </a:lvl1pPr>
          </a:lstStyle>
          <a:p>
            <a:pPr lvl="0"/>
            <a:r>
              <a:rPr lang="es-ES_tradnl" err="1"/>
              <a:t>Titre</a:t>
            </a:r>
            <a:r>
              <a:rPr lang="es-ES_tradnl"/>
              <a:t> </a:t>
            </a:r>
          </a:p>
          <a:p>
            <a:pPr lvl="0"/>
            <a:r>
              <a:rPr lang="es-ES_tradnl" err="1"/>
              <a:t>exemple</a:t>
            </a:r>
            <a:endParaRPr lang="es-ES_tradnl"/>
          </a:p>
        </p:txBody>
      </p:sp>
      <p:sp>
        <p:nvSpPr>
          <p:cNvPr id="17" name="Marcador de texto 7">
            <a:extLst>
              <a:ext uri="{FF2B5EF4-FFF2-40B4-BE49-F238E27FC236}">
                <a16:creationId xmlns:a16="http://schemas.microsoft.com/office/drawing/2014/main" id="{6A49CCE8-CD38-0B4D-908E-5437B20BE26C}"/>
              </a:ext>
            </a:extLst>
          </p:cNvPr>
          <p:cNvSpPr>
            <a:spLocks noGrp="1"/>
          </p:cNvSpPr>
          <p:nvPr>
            <p:ph type="body" sz="quarter" idx="28" hasCustomPrompt="1"/>
          </p:nvPr>
        </p:nvSpPr>
        <p:spPr>
          <a:xfrm>
            <a:off x="6670186" y="4410271"/>
            <a:ext cx="3593445" cy="801117"/>
          </a:xfrm>
          <a:prstGeom prst="rect">
            <a:avLst/>
          </a:prstGeom>
          <a:noFill/>
        </p:spPr>
        <p:txBody>
          <a:bodyPr vert="horz" wrap="square" lIns="0" tIns="0" rIns="0" bIns="0" anchor="t">
            <a:spAutoFit/>
          </a:bodyPr>
          <a:lstStyle>
            <a:lvl1pPr marL="0" indent="0" algn="l">
              <a:lnSpc>
                <a:spcPct val="150000"/>
              </a:lnSpc>
              <a:buNone/>
              <a:defRPr sz="1200" b="0" i="0">
                <a:solidFill>
                  <a:schemeClr val="tx1"/>
                </a:solidFill>
                <a:latin typeface="PT Sans" panose="020B0503020203020204" pitchFamily="34" charset="77"/>
                <a:ea typeface="Lato" charset="0"/>
                <a:cs typeface="Lato"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Fusce</a:t>
            </a:r>
            <a:r>
              <a:rPr lang="en-US"/>
              <a:t> </a:t>
            </a:r>
            <a:r>
              <a:rPr lang="en-US" err="1"/>
              <a:t>diam</a:t>
            </a:r>
            <a:r>
              <a:rPr lang="en-US"/>
              <a:t> </a:t>
            </a:r>
            <a:r>
              <a:rPr lang="en-US" err="1"/>
              <a:t>tortor</a:t>
            </a:r>
            <a:r>
              <a:rPr lang="en-US"/>
              <a:t>, </a:t>
            </a:r>
            <a:r>
              <a:rPr lang="en-US" err="1"/>
              <a:t>mattis</a:t>
            </a:r>
            <a:r>
              <a:rPr lang="en-US"/>
              <a:t> </a:t>
            </a:r>
            <a:r>
              <a:rPr lang="en-US" err="1"/>
              <a:t>zuis</a:t>
            </a:r>
            <a:r>
              <a:rPr lang="en-US"/>
              <a:t> </a:t>
            </a:r>
            <a:r>
              <a:rPr lang="en-US" err="1"/>
              <a:t>apibus</a:t>
            </a:r>
            <a:r>
              <a:rPr lang="en-US"/>
              <a:t> </a:t>
            </a:r>
            <a:r>
              <a:rPr lang="en-US" err="1"/>
              <a:t>citae</a:t>
            </a:r>
            <a:r>
              <a:rPr lang="en-US"/>
              <a:t>, </a:t>
            </a:r>
            <a:r>
              <a:rPr lang="en-US" err="1"/>
              <a:t>ouismod</a:t>
            </a:r>
            <a:r>
              <a:rPr lang="en-US"/>
              <a:t> mon </a:t>
            </a:r>
            <a:r>
              <a:rPr lang="en-US" err="1"/>
              <a:t>iurus</a:t>
            </a:r>
            <a:r>
              <a:rPr lang="en-US"/>
              <a:t>.</a:t>
            </a:r>
          </a:p>
        </p:txBody>
      </p:sp>
      <p:sp>
        <p:nvSpPr>
          <p:cNvPr id="18" name="Picture Placeholder 3">
            <a:extLst>
              <a:ext uri="{FF2B5EF4-FFF2-40B4-BE49-F238E27FC236}">
                <a16:creationId xmlns:a16="http://schemas.microsoft.com/office/drawing/2014/main" id="{5CFE1762-7ACA-704E-8B88-EFB86471120F}"/>
              </a:ext>
            </a:extLst>
          </p:cNvPr>
          <p:cNvSpPr>
            <a:spLocks noGrp="1"/>
          </p:cNvSpPr>
          <p:nvPr>
            <p:ph type="pic" sz="quarter" idx="30" hasCustomPrompt="1"/>
          </p:nvPr>
        </p:nvSpPr>
        <p:spPr>
          <a:xfrm>
            <a:off x="1030732" y="1741210"/>
            <a:ext cx="4876800" cy="4572000"/>
          </a:xfrm>
          <a:prstGeom prst="rect">
            <a:avLst/>
          </a:prstGeom>
        </p:spPr>
        <p:txBody>
          <a:bodyPr anchor="ctr"/>
          <a:lstStyle>
            <a:lvl1pPr marL="0" indent="0" algn="ctr">
              <a:buNone/>
              <a:defRPr sz="1600">
                <a:solidFill>
                  <a:schemeClr val="bg1">
                    <a:lumMod val="75000"/>
                  </a:schemeClr>
                </a:solidFill>
              </a:defRPr>
            </a:lvl1pPr>
          </a:lstStyle>
          <a:p>
            <a:r>
              <a:rPr lang="en-US"/>
              <a:t>Drag your picture here</a:t>
            </a:r>
          </a:p>
        </p:txBody>
      </p:sp>
      <p:sp>
        <p:nvSpPr>
          <p:cNvPr id="19" name="Frame 4">
            <a:extLst>
              <a:ext uri="{FF2B5EF4-FFF2-40B4-BE49-F238E27FC236}">
                <a16:creationId xmlns:a16="http://schemas.microsoft.com/office/drawing/2014/main" id="{092ADA25-81A0-B947-96C9-7939F9F66C30}"/>
              </a:ext>
            </a:extLst>
          </p:cNvPr>
          <p:cNvSpPr/>
          <p:nvPr userDrawn="1"/>
        </p:nvSpPr>
        <p:spPr>
          <a:xfrm>
            <a:off x="878332" y="1588810"/>
            <a:ext cx="5181600" cy="4876800"/>
          </a:xfrm>
          <a:prstGeom prst="frame">
            <a:avLst>
              <a:gd name="adj1" fmla="val 30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39">
              <a:solidFill>
                <a:schemeClr val="tx2"/>
              </a:solidFill>
            </a:endParaRPr>
          </a:p>
        </p:txBody>
      </p:sp>
      <p:cxnSp>
        <p:nvCxnSpPr>
          <p:cNvPr id="20" name="Straight Connector 4">
            <a:extLst>
              <a:ext uri="{FF2B5EF4-FFF2-40B4-BE49-F238E27FC236}">
                <a16:creationId xmlns:a16="http://schemas.microsoft.com/office/drawing/2014/main" id="{E5CE1089-5FA4-A843-B9BA-2938BC5D96AD}"/>
              </a:ext>
            </a:extLst>
          </p:cNvPr>
          <p:cNvCxnSpPr>
            <a:cxnSpLocks/>
          </p:cNvCxnSpPr>
          <p:nvPr userDrawn="1"/>
        </p:nvCxnSpPr>
        <p:spPr>
          <a:xfrm>
            <a:off x="393701" y="6864355"/>
            <a:ext cx="98699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Holder 4">
            <a:extLst>
              <a:ext uri="{FF2B5EF4-FFF2-40B4-BE49-F238E27FC236}">
                <a16:creationId xmlns:a16="http://schemas.microsoft.com/office/drawing/2014/main" id="{30A5F28B-6FA6-D847-9726-55AEABB9D669}"/>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4" name="object 5">
            <a:extLst>
              <a:ext uri="{FF2B5EF4-FFF2-40B4-BE49-F238E27FC236}">
                <a16:creationId xmlns:a16="http://schemas.microsoft.com/office/drawing/2014/main" id="{CB71A5A0-E2F6-3D6F-5D64-A3C6D72D5AA9}"/>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
        <p:nvSpPr>
          <p:cNvPr id="2" name="Espace réservé du texte 27">
            <a:extLst>
              <a:ext uri="{FF2B5EF4-FFF2-40B4-BE49-F238E27FC236}">
                <a16:creationId xmlns:a16="http://schemas.microsoft.com/office/drawing/2014/main" id="{A670CB0F-6730-8197-0658-5446A6FD485F}"/>
              </a:ext>
            </a:extLst>
          </p:cNvPr>
          <p:cNvSpPr txBox="1">
            <a:spLocks/>
          </p:cNvSpPr>
          <p:nvPr userDrawn="1"/>
        </p:nvSpPr>
        <p:spPr>
          <a:xfrm>
            <a:off x="546100" y="352425"/>
            <a:ext cx="3581400" cy="304800"/>
          </a:xfrm>
          <a:prstGeom prst="rect">
            <a:avLst/>
          </a:prstGeom>
          <a:ln w="12700">
            <a:solidFill>
              <a:srgbClr val="AFAC8B"/>
            </a:solidFill>
          </a:ln>
        </p:spPr>
        <p:txBody>
          <a:bodyPr vert="horz" anchor="ctr"/>
          <a:lstStyle>
            <a:lvl1pPr marL="391311" indent="-391311" algn="l" defTabSz="1043499" rtl="0" eaLnBrk="1" latinLnBrk="0" hangingPunct="1">
              <a:spcBef>
                <a:spcPts val="912"/>
              </a:spcBef>
              <a:buFont typeface="Arial" pitchFamily="34" charset="0"/>
              <a:buNone/>
              <a:defRPr sz="1000" b="0" i="0" kern="1200">
                <a:solidFill>
                  <a:schemeClr val="tx1"/>
                </a:solidFill>
                <a:latin typeface="Montserrat"/>
                <a:ea typeface="+mn-ea"/>
                <a:cs typeface="Montserrat"/>
              </a:defRPr>
            </a:lvl1pPr>
            <a:lvl2pPr marL="198265"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2pPr>
            <a:lvl3pPr marL="459140"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3pPr>
            <a:lvl4pPr marL="720015"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4pPr>
            <a:lvl5pPr marL="980889"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5pPr>
            <a:lvl6pPr marL="1252199" indent="-198265"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437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5254"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525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a:lstStyle>
          <a:p>
            <a:r>
              <a:rPr lang="fr-FR"/>
              <a:t>SAUSSET-LES-PINS – </a:t>
            </a:r>
            <a:r>
              <a:rPr lang="fr-FR">
                <a:solidFill>
                  <a:schemeClr val="accent2"/>
                </a:solidFill>
              </a:rPr>
              <a:t>ROB 2024</a:t>
            </a:r>
          </a:p>
        </p:txBody>
      </p:sp>
    </p:spTree>
    <p:extLst>
      <p:ext uri="{BB962C8B-B14F-4D97-AF65-F5344CB8AC3E}">
        <p14:creationId xmlns:p14="http://schemas.microsoft.com/office/powerpoint/2010/main" val="290932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FFA369F3-CFAF-9651-678C-0677F0D312AA}"/>
              </a:ext>
            </a:extLst>
          </p:cNvPr>
          <p:cNvSpPr/>
          <p:nvPr userDrawn="1"/>
        </p:nvSpPr>
        <p:spPr>
          <a:xfrm>
            <a:off x="175895" y="145415"/>
            <a:ext cx="10341610" cy="7272020"/>
          </a:xfrm>
          <a:custGeom>
            <a:avLst/>
            <a:gdLst/>
            <a:ahLst/>
            <a:cxnLst/>
            <a:rect l="l" t="t" r="r" b="b"/>
            <a:pathLst>
              <a:path w="10341610" h="7272020">
                <a:moveTo>
                  <a:pt x="0" y="7271994"/>
                </a:moveTo>
                <a:lnTo>
                  <a:pt x="10341000" y="7271994"/>
                </a:lnTo>
                <a:lnTo>
                  <a:pt x="10341000" y="0"/>
                </a:lnTo>
                <a:lnTo>
                  <a:pt x="0" y="0"/>
                </a:lnTo>
                <a:lnTo>
                  <a:pt x="0" y="7271994"/>
                </a:lnTo>
                <a:close/>
              </a:path>
            </a:pathLst>
          </a:custGeom>
          <a:solidFill>
            <a:srgbClr val="33495B"/>
          </a:solidFill>
        </p:spPr>
        <p:txBody>
          <a:bodyPr wrap="square" lIns="0" tIns="0" rIns="0" bIns="0" rtlCol="0"/>
          <a:lstStyle/>
          <a:p>
            <a:endParaRPr sz="1200" b="0" i="0">
              <a:solidFill>
                <a:srgbClr val="FFFFFF"/>
              </a:solidFill>
              <a:latin typeface="Montserrat Light"/>
              <a:cs typeface="Montserrat Light"/>
            </a:endParaRPr>
          </a:p>
        </p:txBody>
      </p:sp>
      <p:sp>
        <p:nvSpPr>
          <p:cNvPr id="4" name="bk object 17">
            <a:extLst>
              <a:ext uri="{FF2B5EF4-FFF2-40B4-BE49-F238E27FC236}">
                <a16:creationId xmlns:a16="http://schemas.microsoft.com/office/drawing/2014/main" id="{1FD5B552-4688-EB4F-EA6D-3D722FF98C1D}"/>
              </a:ext>
            </a:extLst>
          </p:cNvPr>
          <p:cNvSpPr/>
          <p:nvPr userDrawn="1"/>
        </p:nvSpPr>
        <p:spPr>
          <a:xfrm>
            <a:off x="7209155" y="1090177"/>
            <a:ext cx="3308350" cy="1254125"/>
          </a:xfrm>
          <a:custGeom>
            <a:avLst/>
            <a:gdLst/>
            <a:ahLst/>
            <a:cxnLst/>
            <a:rect l="l" t="t" r="r" b="b"/>
            <a:pathLst>
              <a:path w="3308350" h="1254125">
                <a:moveTo>
                  <a:pt x="0" y="1253998"/>
                </a:moveTo>
                <a:lnTo>
                  <a:pt x="3308184" y="1253998"/>
                </a:lnTo>
                <a:lnTo>
                  <a:pt x="3308184" y="0"/>
                </a:lnTo>
                <a:lnTo>
                  <a:pt x="0" y="0"/>
                </a:lnTo>
                <a:lnTo>
                  <a:pt x="0" y="1253998"/>
                </a:lnTo>
                <a:close/>
              </a:path>
            </a:pathLst>
          </a:custGeom>
          <a:solidFill>
            <a:schemeClr val="accent2"/>
          </a:solidFill>
        </p:spPr>
        <p:txBody>
          <a:bodyPr wrap="square" lIns="0" tIns="0" rIns="0" bIns="0" rtlCol="0"/>
          <a:lstStyle/>
          <a:p>
            <a:endParaRPr/>
          </a:p>
        </p:txBody>
      </p:sp>
      <p:sp>
        <p:nvSpPr>
          <p:cNvPr id="5" name="object 4">
            <a:extLst>
              <a:ext uri="{FF2B5EF4-FFF2-40B4-BE49-F238E27FC236}">
                <a16:creationId xmlns:a16="http://schemas.microsoft.com/office/drawing/2014/main" id="{8D32C60B-CA3E-22F1-5CAD-E543291B9691}"/>
              </a:ext>
            </a:extLst>
          </p:cNvPr>
          <p:cNvSpPr txBox="1"/>
          <p:nvPr userDrawn="1"/>
        </p:nvSpPr>
        <p:spPr>
          <a:xfrm>
            <a:off x="785031" y="5418035"/>
            <a:ext cx="91313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FFFFFF"/>
                </a:solidFill>
                <a:latin typeface="Montserrat"/>
                <a:cs typeface="Montserrat"/>
              </a:rPr>
              <a:t>Préparé</a:t>
            </a:r>
            <a:r>
              <a:rPr sz="1200" spc="-100">
                <a:solidFill>
                  <a:srgbClr val="FFFFFF"/>
                </a:solidFill>
                <a:latin typeface="Montserrat"/>
                <a:cs typeface="Montserrat"/>
              </a:rPr>
              <a:t> </a:t>
            </a:r>
            <a:r>
              <a:rPr sz="1200">
                <a:solidFill>
                  <a:srgbClr val="FFFFFF"/>
                </a:solidFill>
                <a:latin typeface="Montserrat"/>
                <a:cs typeface="Montserrat"/>
              </a:rPr>
              <a:t>par</a:t>
            </a:r>
            <a:endParaRPr sz="1200">
              <a:latin typeface="Montserrat"/>
              <a:cs typeface="Montserrat"/>
            </a:endParaRPr>
          </a:p>
        </p:txBody>
      </p:sp>
      <p:sp>
        <p:nvSpPr>
          <p:cNvPr id="6" name="object 7">
            <a:extLst>
              <a:ext uri="{FF2B5EF4-FFF2-40B4-BE49-F238E27FC236}">
                <a16:creationId xmlns:a16="http://schemas.microsoft.com/office/drawing/2014/main" id="{579DA049-36D6-887D-57F9-20E3D9DCD200}"/>
              </a:ext>
            </a:extLst>
          </p:cNvPr>
          <p:cNvSpPr/>
          <p:nvPr userDrawn="1"/>
        </p:nvSpPr>
        <p:spPr>
          <a:xfrm>
            <a:off x="698500" y="6369887"/>
            <a:ext cx="9144000" cy="83127"/>
          </a:xfrm>
          <a:custGeom>
            <a:avLst/>
            <a:gdLst/>
            <a:ahLst/>
            <a:cxnLst/>
            <a:rect l="l" t="t" r="r" b="b"/>
            <a:pathLst>
              <a:path w="7803515">
                <a:moveTo>
                  <a:pt x="0" y="0"/>
                </a:moveTo>
                <a:lnTo>
                  <a:pt x="7803070" y="0"/>
                </a:lnTo>
              </a:path>
            </a:pathLst>
          </a:custGeom>
          <a:ln w="16522">
            <a:solidFill>
              <a:srgbClr val="FFFFFF"/>
            </a:solidFill>
          </a:ln>
        </p:spPr>
        <p:txBody>
          <a:bodyPr wrap="square" lIns="0" tIns="0" rIns="0" bIns="0" rtlCol="0"/>
          <a:lstStyle/>
          <a:p>
            <a:endParaRPr>
              <a:latin typeface="Montserrat"/>
            </a:endParaRPr>
          </a:p>
        </p:txBody>
      </p:sp>
      <p:sp>
        <p:nvSpPr>
          <p:cNvPr id="7" name="object 14">
            <a:extLst>
              <a:ext uri="{FF2B5EF4-FFF2-40B4-BE49-F238E27FC236}">
                <a16:creationId xmlns:a16="http://schemas.microsoft.com/office/drawing/2014/main" id="{2A8D33DE-4C82-410B-D4AD-A390569D7F67}"/>
              </a:ext>
            </a:extLst>
          </p:cNvPr>
          <p:cNvSpPr/>
          <p:nvPr userDrawn="1"/>
        </p:nvSpPr>
        <p:spPr>
          <a:xfrm>
            <a:off x="2774144" y="5443930"/>
            <a:ext cx="0" cy="421640"/>
          </a:xfrm>
          <a:custGeom>
            <a:avLst/>
            <a:gdLst/>
            <a:ahLst/>
            <a:cxnLst/>
            <a:rect l="l" t="t" r="r" b="b"/>
            <a:pathLst>
              <a:path h="421639">
                <a:moveTo>
                  <a:pt x="0" y="0"/>
                </a:moveTo>
                <a:lnTo>
                  <a:pt x="0" y="421538"/>
                </a:lnTo>
              </a:path>
            </a:pathLst>
          </a:custGeom>
          <a:ln w="9525">
            <a:solidFill>
              <a:srgbClr val="FFFFFF"/>
            </a:solidFill>
          </a:ln>
        </p:spPr>
        <p:txBody>
          <a:bodyPr wrap="square" lIns="0" tIns="0" rIns="0" bIns="0" rtlCol="0"/>
          <a:lstStyle/>
          <a:p>
            <a:endParaRPr>
              <a:latin typeface="Montserrat"/>
            </a:endParaRPr>
          </a:p>
        </p:txBody>
      </p:sp>
      <p:sp>
        <p:nvSpPr>
          <p:cNvPr id="8" name="object 15">
            <a:extLst>
              <a:ext uri="{FF2B5EF4-FFF2-40B4-BE49-F238E27FC236}">
                <a16:creationId xmlns:a16="http://schemas.microsoft.com/office/drawing/2014/main" id="{0ACB5B40-8B92-1822-5D00-5FE16C5CDF91}"/>
              </a:ext>
            </a:extLst>
          </p:cNvPr>
          <p:cNvSpPr txBox="1"/>
          <p:nvPr userDrawn="1"/>
        </p:nvSpPr>
        <p:spPr>
          <a:xfrm>
            <a:off x="785031" y="6648399"/>
            <a:ext cx="1691005" cy="333425"/>
          </a:xfrm>
          <a:prstGeom prst="rect">
            <a:avLst/>
          </a:prstGeom>
        </p:spPr>
        <p:txBody>
          <a:bodyPr vert="horz" wrap="square" lIns="0" tIns="12700" rIns="0" bIns="0" rtlCol="0">
            <a:spAutoFit/>
          </a:bodyPr>
          <a:lstStyle/>
          <a:p>
            <a:pPr marL="12700">
              <a:lnSpc>
                <a:spcPct val="100000"/>
              </a:lnSpc>
              <a:spcBef>
                <a:spcPts val="100"/>
              </a:spcBef>
            </a:pPr>
            <a:r>
              <a:rPr sz="1000" spc="-5" err="1">
                <a:solidFill>
                  <a:srgbClr val="FFFFFF"/>
                </a:solidFill>
                <a:latin typeface="Montserrat"/>
                <a:cs typeface="Montserrat"/>
              </a:rPr>
              <a:t>Coordonnées</a:t>
            </a:r>
            <a:endParaRPr lang="fr-FR" sz="1000" spc="-5">
              <a:solidFill>
                <a:srgbClr val="FFFFFF"/>
              </a:solidFill>
              <a:latin typeface="Montserrat"/>
              <a:cs typeface="Montserrat"/>
            </a:endParaRPr>
          </a:p>
          <a:p>
            <a:pPr marL="12700">
              <a:lnSpc>
                <a:spcPct val="100000"/>
              </a:lnSpc>
              <a:spcBef>
                <a:spcPts val="100"/>
              </a:spcBef>
            </a:pPr>
            <a:r>
              <a:rPr lang="fr-FR" sz="1000" spc="-15" err="1">
                <a:solidFill>
                  <a:srgbClr val="FFFFFF"/>
                </a:solidFill>
                <a:latin typeface="Montserrat"/>
                <a:cs typeface="Montserrat"/>
              </a:rPr>
              <a:t>LocalNova</a:t>
            </a:r>
            <a:endParaRPr sz="1000">
              <a:latin typeface="Montserrat"/>
              <a:cs typeface="Montserrat"/>
            </a:endParaRPr>
          </a:p>
        </p:txBody>
      </p:sp>
      <p:sp>
        <p:nvSpPr>
          <p:cNvPr id="9" name="object 16">
            <a:extLst>
              <a:ext uri="{FF2B5EF4-FFF2-40B4-BE49-F238E27FC236}">
                <a16:creationId xmlns:a16="http://schemas.microsoft.com/office/drawing/2014/main" id="{5DA45D0F-F651-43D3-3147-62A5AA9CA865}"/>
              </a:ext>
            </a:extLst>
          </p:cNvPr>
          <p:cNvSpPr/>
          <p:nvPr userDrawn="1"/>
        </p:nvSpPr>
        <p:spPr>
          <a:xfrm>
            <a:off x="2589225" y="6690679"/>
            <a:ext cx="264160" cy="225425"/>
          </a:xfrm>
          <a:custGeom>
            <a:avLst/>
            <a:gdLst/>
            <a:ahLst/>
            <a:cxnLst/>
            <a:rect l="l" t="t" r="r" b="b"/>
            <a:pathLst>
              <a:path w="264160" h="225425">
                <a:moveTo>
                  <a:pt x="40347" y="101193"/>
                </a:moveTo>
                <a:lnTo>
                  <a:pt x="32829" y="101193"/>
                </a:lnTo>
                <a:lnTo>
                  <a:pt x="29781" y="104127"/>
                </a:lnTo>
                <a:lnTo>
                  <a:pt x="29781" y="222135"/>
                </a:lnTo>
                <a:lnTo>
                  <a:pt x="32829" y="225069"/>
                </a:lnTo>
                <a:lnTo>
                  <a:pt x="108242" y="225069"/>
                </a:lnTo>
                <a:lnTo>
                  <a:pt x="111163" y="222402"/>
                </a:lnTo>
                <a:lnTo>
                  <a:pt x="111441" y="219024"/>
                </a:lnTo>
                <a:lnTo>
                  <a:pt x="111467" y="211962"/>
                </a:lnTo>
                <a:lnTo>
                  <a:pt x="43395" y="211962"/>
                </a:lnTo>
                <a:lnTo>
                  <a:pt x="43395" y="104127"/>
                </a:lnTo>
                <a:lnTo>
                  <a:pt x="40347" y="101193"/>
                </a:lnTo>
                <a:close/>
              </a:path>
              <a:path w="264160" h="225425">
                <a:moveTo>
                  <a:pt x="158398" y="135432"/>
                </a:moveTo>
                <a:lnTo>
                  <a:pt x="131889" y="135432"/>
                </a:lnTo>
                <a:lnTo>
                  <a:pt x="139832" y="136979"/>
                </a:lnTo>
                <a:lnTo>
                  <a:pt x="146324" y="141193"/>
                </a:lnTo>
                <a:lnTo>
                  <a:pt x="150704" y="147439"/>
                </a:lnTo>
                <a:lnTo>
                  <a:pt x="152311" y="155079"/>
                </a:lnTo>
                <a:lnTo>
                  <a:pt x="152336" y="219024"/>
                </a:lnTo>
                <a:lnTo>
                  <a:pt x="152603" y="222402"/>
                </a:lnTo>
                <a:lnTo>
                  <a:pt x="155536" y="225069"/>
                </a:lnTo>
                <a:lnTo>
                  <a:pt x="230936" y="225069"/>
                </a:lnTo>
                <a:lnTo>
                  <a:pt x="233984" y="222135"/>
                </a:lnTo>
                <a:lnTo>
                  <a:pt x="233984" y="211962"/>
                </a:lnTo>
                <a:lnTo>
                  <a:pt x="165925" y="211962"/>
                </a:lnTo>
                <a:lnTo>
                  <a:pt x="165925" y="155079"/>
                </a:lnTo>
                <a:lnTo>
                  <a:pt x="163246" y="142345"/>
                </a:lnTo>
                <a:lnTo>
                  <a:pt x="158398" y="135432"/>
                </a:lnTo>
                <a:close/>
              </a:path>
              <a:path w="264160" h="225425">
                <a:moveTo>
                  <a:pt x="131889" y="122339"/>
                </a:moveTo>
                <a:lnTo>
                  <a:pt x="118652" y="124915"/>
                </a:lnTo>
                <a:lnTo>
                  <a:pt x="107832" y="131937"/>
                </a:lnTo>
                <a:lnTo>
                  <a:pt x="100532" y="142345"/>
                </a:lnTo>
                <a:lnTo>
                  <a:pt x="97853" y="155079"/>
                </a:lnTo>
                <a:lnTo>
                  <a:pt x="97853" y="211962"/>
                </a:lnTo>
                <a:lnTo>
                  <a:pt x="111467" y="211962"/>
                </a:lnTo>
                <a:lnTo>
                  <a:pt x="111467" y="155079"/>
                </a:lnTo>
                <a:lnTo>
                  <a:pt x="113074" y="147439"/>
                </a:lnTo>
                <a:lnTo>
                  <a:pt x="117454" y="141193"/>
                </a:lnTo>
                <a:lnTo>
                  <a:pt x="123946" y="136979"/>
                </a:lnTo>
                <a:lnTo>
                  <a:pt x="131889" y="135432"/>
                </a:lnTo>
                <a:lnTo>
                  <a:pt x="158398" y="135432"/>
                </a:lnTo>
                <a:lnTo>
                  <a:pt x="155946" y="131937"/>
                </a:lnTo>
                <a:lnTo>
                  <a:pt x="145126" y="124915"/>
                </a:lnTo>
                <a:lnTo>
                  <a:pt x="131889" y="122339"/>
                </a:lnTo>
                <a:close/>
              </a:path>
              <a:path w="264160" h="225425">
                <a:moveTo>
                  <a:pt x="230936" y="101193"/>
                </a:moveTo>
                <a:lnTo>
                  <a:pt x="223418" y="101193"/>
                </a:lnTo>
                <a:lnTo>
                  <a:pt x="220370" y="104127"/>
                </a:lnTo>
                <a:lnTo>
                  <a:pt x="220370" y="211962"/>
                </a:lnTo>
                <a:lnTo>
                  <a:pt x="233984" y="211962"/>
                </a:lnTo>
                <a:lnTo>
                  <a:pt x="233984" y="104127"/>
                </a:lnTo>
                <a:lnTo>
                  <a:pt x="230936" y="101193"/>
                </a:lnTo>
                <a:close/>
              </a:path>
              <a:path w="264160" h="225425">
                <a:moveTo>
                  <a:pt x="133515" y="0"/>
                </a:moveTo>
                <a:lnTo>
                  <a:pt x="130263" y="0"/>
                </a:lnTo>
                <a:lnTo>
                  <a:pt x="660" y="91287"/>
                </a:lnTo>
                <a:lnTo>
                  <a:pt x="0" y="95376"/>
                </a:lnTo>
                <a:lnTo>
                  <a:pt x="4444" y="101218"/>
                </a:lnTo>
                <a:lnTo>
                  <a:pt x="8699" y="101853"/>
                </a:lnTo>
                <a:lnTo>
                  <a:pt x="131889" y="15074"/>
                </a:lnTo>
                <a:lnTo>
                  <a:pt x="154917" y="15074"/>
                </a:lnTo>
                <a:lnTo>
                  <a:pt x="133515" y="0"/>
                </a:lnTo>
                <a:close/>
              </a:path>
              <a:path w="264160" h="225425">
                <a:moveTo>
                  <a:pt x="154917" y="15074"/>
                </a:moveTo>
                <a:lnTo>
                  <a:pt x="131889" y="15074"/>
                </a:lnTo>
                <a:lnTo>
                  <a:pt x="253250" y="100571"/>
                </a:lnTo>
                <a:lnTo>
                  <a:pt x="254660" y="100977"/>
                </a:lnTo>
                <a:lnTo>
                  <a:pt x="258152" y="100977"/>
                </a:lnTo>
                <a:lnTo>
                  <a:pt x="260222" y="100050"/>
                </a:lnTo>
                <a:lnTo>
                  <a:pt x="263779" y="95376"/>
                </a:lnTo>
                <a:lnTo>
                  <a:pt x="263118" y="91287"/>
                </a:lnTo>
                <a:lnTo>
                  <a:pt x="154917" y="15074"/>
                </a:lnTo>
                <a:close/>
              </a:path>
            </a:pathLst>
          </a:custGeom>
          <a:solidFill>
            <a:srgbClr val="FFFFFF"/>
          </a:solidFill>
        </p:spPr>
        <p:txBody>
          <a:bodyPr wrap="square" lIns="0" tIns="0" rIns="0" bIns="0" rtlCol="0"/>
          <a:lstStyle/>
          <a:p>
            <a:endParaRPr>
              <a:latin typeface="Montserrat"/>
            </a:endParaRPr>
          </a:p>
        </p:txBody>
      </p:sp>
      <p:sp>
        <p:nvSpPr>
          <p:cNvPr id="13" name="object 17">
            <a:extLst>
              <a:ext uri="{FF2B5EF4-FFF2-40B4-BE49-F238E27FC236}">
                <a16:creationId xmlns:a16="http://schemas.microsoft.com/office/drawing/2014/main" id="{3560C9C5-6877-06A6-4749-0CD0AFC44C6B}"/>
              </a:ext>
            </a:extLst>
          </p:cNvPr>
          <p:cNvSpPr/>
          <p:nvPr userDrawn="1"/>
        </p:nvSpPr>
        <p:spPr>
          <a:xfrm>
            <a:off x="4813300" y="6682960"/>
            <a:ext cx="228600" cy="240665"/>
          </a:xfrm>
          <a:custGeom>
            <a:avLst/>
            <a:gdLst/>
            <a:ahLst/>
            <a:cxnLst/>
            <a:rect l="l" t="t" r="r" b="b"/>
            <a:pathLst>
              <a:path w="228600" h="240665">
                <a:moveTo>
                  <a:pt x="49148" y="14427"/>
                </a:moveTo>
                <a:lnTo>
                  <a:pt x="37401" y="14427"/>
                </a:lnTo>
                <a:lnTo>
                  <a:pt x="31724" y="17005"/>
                </a:lnTo>
                <a:lnTo>
                  <a:pt x="3200" y="50093"/>
                </a:lnTo>
                <a:lnTo>
                  <a:pt x="0" y="62864"/>
                </a:lnTo>
                <a:lnTo>
                  <a:pt x="28" y="73703"/>
                </a:lnTo>
                <a:lnTo>
                  <a:pt x="12758" y="116754"/>
                </a:lnTo>
                <a:lnTo>
                  <a:pt x="42989" y="164998"/>
                </a:lnTo>
                <a:lnTo>
                  <a:pt x="77739" y="200459"/>
                </a:lnTo>
                <a:lnTo>
                  <a:pt x="118414" y="227101"/>
                </a:lnTo>
                <a:lnTo>
                  <a:pt x="160769" y="240271"/>
                </a:lnTo>
                <a:lnTo>
                  <a:pt x="162839" y="240360"/>
                </a:lnTo>
                <a:lnTo>
                  <a:pt x="163804" y="240360"/>
                </a:lnTo>
                <a:lnTo>
                  <a:pt x="191630" y="227710"/>
                </a:lnTo>
                <a:lnTo>
                  <a:pt x="191769" y="227558"/>
                </a:lnTo>
                <a:lnTo>
                  <a:pt x="192407" y="226745"/>
                </a:lnTo>
                <a:lnTo>
                  <a:pt x="162356" y="226745"/>
                </a:lnTo>
                <a:lnTo>
                  <a:pt x="124091" y="214858"/>
                </a:lnTo>
                <a:lnTo>
                  <a:pt x="85807" y="189761"/>
                </a:lnTo>
                <a:lnTo>
                  <a:pt x="53047" y="156349"/>
                </a:lnTo>
                <a:lnTo>
                  <a:pt x="24560" y="110926"/>
                </a:lnTo>
                <a:lnTo>
                  <a:pt x="12899" y="71065"/>
                </a:lnTo>
                <a:lnTo>
                  <a:pt x="12999" y="63888"/>
                </a:lnTo>
                <a:lnTo>
                  <a:pt x="36055" y="31686"/>
                </a:lnTo>
                <a:lnTo>
                  <a:pt x="40919" y="28092"/>
                </a:lnTo>
                <a:lnTo>
                  <a:pt x="65509" y="28092"/>
                </a:lnTo>
                <a:lnTo>
                  <a:pt x="62522" y="24904"/>
                </a:lnTo>
                <a:lnTo>
                  <a:pt x="59397" y="21869"/>
                </a:lnTo>
                <a:lnTo>
                  <a:pt x="54724" y="17005"/>
                </a:lnTo>
                <a:lnTo>
                  <a:pt x="49148" y="14427"/>
                </a:lnTo>
                <a:close/>
              </a:path>
              <a:path w="228600" h="240665">
                <a:moveTo>
                  <a:pt x="185346" y="154876"/>
                </a:moveTo>
                <a:lnTo>
                  <a:pt x="166496" y="154876"/>
                </a:lnTo>
                <a:lnTo>
                  <a:pt x="168960" y="156857"/>
                </a:lnTo>
                <a:lnTo>
                  <a:pt x="170446" y="158572"/>
                </a:lnTo>
                <a:lnTo>
                  <a:pt x="197065" y="186562"/>
                </a:lnTo>
                <a:lnTo>
                  <a:pt x="202031" y="191731"/>
                </a:lnTo>
                <a:lnTo>
                  <a:pt x="202031" y="197040"/>
                </a:lnTo>
                <a:lnTo>
                  <a:pt x="197065" y="202463"/>
                </a:lnTo>
                <a:lnTo>
                  <a:pt x="195237" y="204533"/>
                </a:lnTo>
                <a:lnTo>
                  <a:pt x="193306" y="206451"/>
                </a:lnTo>
                <a:lnTo>
                  <a:pt x="191236" y="208584"/>
                </a:lnTo>
                <a:lnTo>
                  <a:pt x="188112" y="211721"/>
                </a:lnTo>
                <a:lnTo>
                  <a:pt x="184937" y="215010"/>
                </a:lnTo>
                <a:lnTo>
                  <a:pt x="181952" y="218706"/>
                </a:lnTo>
                <a:lnTo>
                  <a:pt x="177088" y="224167"/>
                </a:lnTo>
                <a:lnTo>
                  <a:pt x="171361" y="226745"/>
                </a:lnTo>
                <a:lnTo>
                  <a:pt x="192407" y="226745"/>
                </a:lnTo>
                <a:lnTo>
                  <a:pt x="194271" y="224370"/>
                </a:lnTo>
                <a:lnTo>
                  <a:pt x="197167" y="221487"/>
                </a:lnTo>
                <a:lnTo>
                  <a:pt x="204381" y="214147"/>
                </a:lnTo>
                <a:lnTo>
                  <a:pt x="211226" y="206654"/>
                </a:lnTo>
                <a:lnTo>
                  <a:pt x="213715" y="200583"/>
                </a:lnTo>
                <a:lnTo>
                  <a:pt x="213715" y="188086"/>
                </a:lnTo>
                <a:lnTo>
                  <a:pt x="211175" y="182054"/>
                </a:lnTo>
                <a:lnTo>
                  <a:pt x="206263" y="176949"/>
                </a:lnTo>
                <a:lnTo>
                  <a:pt x="185346" y="154876"/>
                </a:lnTo>
                <a:close/>
              </a:path>
              <a:path w="228600" h="240665">
                <a:moveTo>
                  <a:pt x="197065" y="202457"/>
                </a:moveTo>
                <a:close/>
              </a:path>
              <a:path w="228600" h="240665">
                <a:moveTo>
                  <a:pt x="197116" y="202399"/>
                </a:moveTo>
                <a:close/>
              </a:path>
              <a:path w="228600" h="240665">
                <a:moveTo>
                  <a:pt x="65509" y="28092"/>
                </a:moveTo>
                <a:lnTo>
                  <a:pt x="46405" y="28092"/>
                </a:lnTo>
                <a:lnTo>
                  <a:pt x="48856" y="30022"/>
                </a:lnTo>
                <a:lnTo>
                  <a:pt x="50545" y="31788"/>
                </a:lnTo>
                <a:lnTo>
                  <a:pt x="53503" y="34696"/>
                </a:lnTo>
                <a:lnTo>
                  <a:pt x="56273" y="37655"/>
                </a:lnTo>
                <a:lnTo>
                  <a:pt x="60693" y="42468"/>
                </a:lnTo>
                <a:lnTo>
                  <a:pt x="62289" y="44132"/>
                </a:lnTo>
                <a:lnTo>
                  <a:pt x="63779" y="45758"/>
                </a:lnTo>
                <a:lnTo>
                  <a:pt x="82016" y="64935"/>
                </a:lnTo>
                <a:lnTo>
                  <a:pt x="82016" y="69900"/>
                </a:lnTo>
                <a:lnTo>
                  <a:pt x="75526" y="76733"/>
                </a:lnTo>
                <a:lnTo>
                  <a:pt x="74180" y="78206"/>
                </a:lnTo>
                <a:lnTo>
                  <a:pt x="72783" y="79616"/>
                </a:lnTo>
                <a:lnTo>
                  <a:pt x="68732" y="83972"/>
                </a:lnTo>
                <a:lnTo>
                  <a:pt x="64884" y="88023"/>
                </a:lnTo>
                <a:lnTo>
                  <a:pt x="60604" y="92062"/>
                </a:lnTo>
                <a:lnTo>
                  <a:pt x="60451" y="92214"/>
                </a:lnTo>
                <a:lnTo>
                  <a:pt x="56324" y="96570"/>
                </a:lnTo>
                <a:lnTo>
                  <a:pt x="57121" y="100943"/>
                </a:lnTo>
                <a:lnTo>
                  <a:pt x="58102" y="104165"/>
                </a:lnTo>
                <a:lnTo>
                  <a:pt x="83808" y="143092"/>
                </a:lnTo>
                <a:lnTo>
                  <a:pt x="116433" y="171780"/>
                </a:lnTo>
                <a:lnTo>
                  <a:pt x="125807" y="176999"/>
                </a:lnTo>
                <a:lnTo>
                  <a:pt x="127126" y="177863"/>
                </a:lnTo>
                <a:lnTo>
                  <a:pt x="127317" y="177965"/>
                </a:lnTo>
                <a:lnTo>
                  <a:pt x="127507" y="178117"/>
                </a:lnTo>
                <a:lnTo>
                  <a:pt x="129336" y="179069"/>
                </a:lnTo>
                <a:lnTo>
                  <a:pt x="130873" y="179476"/>
                </a:lnTo>
                <a:lnTo>
                  <a:pt x="136461" y="179476"/>
                </a:lnTo>
                <a:lnTo>
                  <a:pt x="150237" y="164998"/>
                </a:lnTo>
                <a:lnTo>
                  <a:pt x="131940" y="164998"/>
                </a:lnTo>
                <a:lnTo>
                  <a:pt x="128231" y="162979"/>
                </a:lnTo>
                <a:lnTo>
                  <a:pt x="93272" y="133699"/>
                </a:lnTo>
                <a:lnTo>
                  <a:pt x="70853" y="100774"/>
                </a:lnTo>
                <a:lnTo>
                  <a:pt x="74802" y="96977"/>
                </a:lnTo>
                <a:lnTo>
                  <a:pt x="82016" y="89230"/>
                </a:lnTo>
                <a:lnTo>
                  <a:pt x="83375" y="87820"/>
                </a:lnTo>
                <a:lnTo>
                  <a:pt x="84721" y="86347"/>
                </a:lnTo>
                <a:lnTo>
                  <a:pt x="86067" y="84937"/>
                </a:lnTo>
                <a:lnTo>
                  <a:pt x="91754" y="76475"/>
                </a:lnTo>
                <a:lnTo>
                  <a:pt x="93649" y="67424"/>
                </a:lnTo>
                <a:lnTo>
                  <a:pt x="91754" y="58373"/>
                </a:lnTo>
                <a:lnTo>
                  <a:pt x="86067" y="49910"/>
                </a:lnTo>
                <a:lnTo>
                  <a:pt x="69888" y="32905"/>
                </a:lnTo>
                <a:lnTo>
                  <a:pt x="68452" y="31280"/>
                </a:lnTo>
                <a:lnTo>
                  <a:pt x="65509" y="28092"/>
                </a:lnTo>
                <a:close/>
              </a:path>
              <a:path w="228600" h="240665">
                <a:moveTo>
                  <a:pt x="169583" y="141262"/>
                </a:moveTo>
                <a:lnTo>
                  <a:pt x="157695" y="141262"/>
                </a:lnTo>
                <a:lnTo>
                  <a:pt x="152006" y="143941"/>
                </a:lnTo>
                <a:lnTo>
                  <a:pt x="147106" y="149110"/>
                </a:lnTo>
                <a:lnTo>
                  <a:pt x="131940" y="164998"/>
                </a:lnTo>
                <a:lnTo>
                  <a:pt x="150237" y="164998"/>
                </a:lnTo>
                <a:lnTo>
                  <a:pt x="157886" y="156959"/>
                </a:lnTo>
                <a:lnTo>
                  <a:pt x="160489" y="154876"/>
                </a:lnTo>
                <a:lnTo>
                  <a:pt x="185346" y="154876"/>
                </a:lnTo>
                <a:lnTo>
                  <a:pt x="179836" y="149059"/>
                </a:lnTo>
                <a:lnTo>
                  <a:pt x="175209" y="144005"/>
                </a:lnTo>
                <a:lnTo>
                  <a:pt x="169583" y="141262"/>
                </a:lnTo>
                <a:close/>
              </a:path>
              <a:path w="228600" h="240665">
                <a:moveTo>
                  <a:pt x="121589" y="43535"/>
                </a:moveTo>
                <a:lnTo>
                  <a:pt x="118275" y="46012"/>
                </a:lnTo>
                <a:lnTo>
                  <a:pt x="117017" y="53403"/>
                </a:lnTo>
                <a:lnTo>
                  <a:pt x="119329" y="56997"/>
                </a:lnTo>
                <a:lnTo>
                  <a:pt x="122885" y="57594"/>
                </a:lnTo>
                <a:lnTo>
                  <a:pt x="132110" y="60017"/>
                </a:lnTo>
                <a:lnTo>
                  <a:pt x="162353" y="83365"/>
                </a:lnTo>
                <a:lnTo>
                  <a:pt x="173862" y="113982"/>
                </a:lnTo>
                <a:lnTo>
                  <a:pt x="176606" y="116306"/>
                </a:lnTo>
                <a:lnTo>
                  <a:pt x="180124" y="116306"/>
                </a:lnTo>
                <a:lnTo>
                  <a:pt x="180847" y="116217"/>
                </a:lnTo>
                <a:lnTo>
                  <a:pt x="184403" y="115608"/>
                </a:lnTo>
                <a:lnTo>
                  <a:pt x="186766" y="112064"/>
                </a:lnTo>
                <a:lnTo>
                  <a:pt x="186194" y="108318"/>
                </a:lnTo>
                <a:lnTo>
                  <a:pt x="165341" y="66052"/>
                </a:lnTo>
                <a:lnTo>
                  <a:pt x="125145" y="44132"/>
                </a:lnTo>
                <a:lnTo>
                  <a:pt x="121589" y="43535"/>
                </a:lnTo>
                <a:close/>
              </a:path>
              <a:path w="228600" h="240665">
                <a:moveTo>
                  <a:pt x="123418" y="0"/>
                </a:moveTo>
                <a:lnTo>
                  <a:pt x="120103" y="2527"/>
                </a:lnTo>
                <a:lnTo>
                  <a:pt x="119468" y="6222"/>
                </a:lnTo>
                <a:lnTo>
                  <a:pt x="118897" y="9969"/>
                </a:lnTo>
                <a:lnTo>
                  <a:pt x="121246" y="13461"/>
                </a:lnTo>
                <a:lnTo>
                  <a:pt x="124815" y="14122"/>
                </a:lnTo>
                <a:lnTo>
                  <a:pt x="141232" y="18449"/>
                </a:lnTo>
                <a:lnTo>
                  <a:pt x="183972" y="46367"/>
                </a:lnTo>
                <a:lnTo>
                  <a:pt x="210530" y="91309"/>
                </a:lnTo>
                <a:lnTo>
                  <a:pt x="215163" y="111912"/>
                </a:lnTo>
                <a:lnTo>
                  <a:pt x="217906" y="114236"/>
                </a:lnTo>
                <a:lnTo>
                  <a:pt x="221424" y="114236"/>
                </a:lnTo>
                <a:lnTo>
                  <a:pt x="225666" y="113576"/>
                </a:lnTo>
                <a:lnTo>
                  <a:pt x="228066" y="110032"/>
                </a:lnTo>
                <a:lnTo>
                  <a:pt x="227444" y="106337"/>
                </a:lnTo>
                <a:lnTo>
                  <a:pt x="215499" y="68810"/>
                </a:lnTo>
                <a:lnTo>
                  <a:pt x="193116" y="36741"/>
                </a:lnTo>
                <a:lnTo>
                  <a:pt x="162626" y="13219"/>
                </a:lnTo>
                <a:lnTo>
                  <a:pt x="126936" y="660"/>
                </a:lnTo>
                <a:lnTo>
                  <a:pt x="123418" y="0"/>
                </a:lnTo>
                <a:close/>
              </a:path>
            </a:pathLst>
          </a:custGeom>
          <a:solidFill>
            <a:srgbClr val="FFFFFF"/>
          </a:solidFill>
        </p:spPr>
        <p:txBody>
          <a:bodyPr wrap="square" lIns="0" tIns="0" rIns="0" bIns="0" rtlCol="0"/>
          <a:lstStyle/>
          <a:p>
            <a:endParaRPr>
              <a:latin typeface="Montserrat"/>
            </a:endParaRPr>
          </a:p>
        </p:txBody>
      </p:sp>
      <p:sp>
        <p:nvSpPr>
          <p:cNvPr id="15" name="object 18">
            <a:extLst>
              <a:ext uri="{FF2B5EF4-FFF2-40B4-BE49-F238E27FC236}">
                <a16:creationId xmlns:a16="http://schemas.microsoft.com/office/drawing/2014/main" id="{ECA28542-9C63-827A-5145-61A5641FE71E}"/>
              </a:ext>
            </a:extLst>
          </p:cNvPr>
          <p:cNvSpPr/>
          <p:nvPr userDrawn="1"/>
        </p:nvSpPr>
        <p:spPr>
          <a:xfrm>
            <a:off x="6946900" y="6701536"/>
            <a:ext cx="262255" cy="203835"/>
          </a:xfrm>
          <a:custGeom>
            <a:avLst/>
            <a:gdLst/>
            <a:ahLst/>
            <a:cxnLst/>
            <a:rect l="l" t="t" r="r" b="b"/>
            <a:pathLst>
              <a:path w="262254" h="203834">
                <a:moveTo>
                  <a:pt x="229984" y="0"/>
                </a:moveTo>
                <a:lnTo>
                  <a:pt x="32029" y="0"/>
                </a:lnTo>
                <a:lnTo>
                  <a:pt x="19560" y="2584"/>
                </a:lnTo>
                <a:lnTo>
                  <a:pt x="9373" y="9623"/>
                </a:lnTo>
                <a:lnTo>
                  <a:pt x="2520" y="20006"/>
                </a:lnTo>
                <a:lnTo>
                  <a:pt x="0" y="32740"/>
                </a:lnTo>
                <a:lnTo>
                  <a:pt x="0" y="171030"/>
                </a:lnTo>
                <a:lnTo>
                  <a:pt x="2520" y="183765"/>
                </a:lnTo>
                <a:lnTo>
                  <a:pt x="9390" y="194173"/>
                </a:lnTo>
                <a:lnTo>
                  <a:pt x="19572" y="201195"/>
                </a:lnTo>
                <a:lnTo>
                  <a:pt x="32029" y="203771"/>
                </a:lnTo>
                <a:lnTo>
                  <a:pt x="229933" y="203771"/>
                </a:lnTo>
                <a:lnTo>
                  <a:pt x="242390" y="201195"/>
                </a:lnTo>
                <a:lnTo>
                  <a:pt x="252572" y="194173"/>
                </a:lnTo>
                <a:lnTo>
                  <a:pt x="256112" y="188810"/>
                </a:lnTo>
                <a:lnTo>
                  <a:pt x="22440" y="188810"/>
                </a:lnTo>
                <a:lnTo>
                  <a:pt x="14630" y="180835"/>
                </a:lnTo>
                <a:lnTo>
                  <a:pt x="14630" y="22987"/>
                </a:lnTo>
                <a:lnTo>
                  <a:pt x="22440" y="15011"/>
                </a:lnTo>
                <a:lnTo>
                  <a:pt x="256159" y="15011"/>
                </a:lnTo>
                <a:lnTo>
                  <a:pt x="252617" y="9623"/>
                </a:lnTo>
                <a:lnTo>
                  <a:pt x="242440" y="2584"/>
                </a:lnTo>
                <a:lnTo>
                  <a:pt x="229984" y="0"/>
                </a:lnTo>
                <a:close/>
              </a:path>
              <a:path w="262254" h="203834">
                <a:moveTo>
                  <a:pt x="256159" y="15011"/>
                </a:moveTo>
                <a:lnTo>
                  <a:pt x="239522" y="15011"/>
                </a:lnTo>
                <a:lnTo>
                  <a:pt x="247332" y="22987"/>
                </a:lnTo>
                <a:lnTo>
                  <a:pt x="247332" y="171030"/>
                </a:lnTo>
                <a:lnTo>
                  <a:pt x="247383" y="180835"/>
                </a:lnTo>
                <a:lnTo>
                  <a:pt x="239572" y="188810"/>
                </a:lnTo>
                <a:lnTo>
                  <a:pt x="256112" y="188810"/>
                </a:lnTo>
                <a:lnTo>
                  <a:pt x="259442" y="183765"/>
                </a:lnTo>
                <a:lnTo>
                  <a:pt x="261962" y="171030"/>
                </a:lnTo>
                <a:lnTo>
                  <a:pt x="261952" y="32740"/>
                </a:lnTo>
                <a:lnTo>
                  <a:pt x="259471" y="20048"/>
                </a:lnTo>
                <a:lnTo>
                  <a:pt x="256159" y="15011"/>
                </a:lnTo>
                <a:close/>
              </a:path>
              <a:path w="262254" h="203834">
                <a:moveTo>
                  <a:pt x="175553" y="110197"/>
                </a:moveTo>
                <a:lnTo>
                  <a:pt x="154317" y="110197"/>
                </a:lnTo>
                <a:lnTo>
                  <a:pt x="220878" y="174853"/>
                </a:lnTo>
                <a:lnTo>
                  <a:pt x="222719" y="175514"/>
                </a:lnTo>
                <a:lnTo>
                  <a:pt x="226453" y="175514"/>
                </a:lnTo>
                <a:lnTo>
                  <a:pt x="228358" y="174739"/>
                </a:lnTo>
                <a:lnTo>
                  <a:pt x="229819" y="173189"/>
                </a:lnTo>
                <a:lnTo>
                  <a:pt x="232587" y="170192"/>
                </a:lnTo>
                <a:lnTo>
                  <a:pt x="232473" y="165430"/>
                </a:lnTo>
                <a:lnTo>
                  <a:pt x="175553" y="110197"/>
                </a:lnTo>
                <a:close/>
              </a:path>
              <a:path w="262254" h="203834">
                <a:moveTo>
                  <a:pt x="39408" y="27482"/>
                </a:moveTo>
                <a:lnTo>
                  <a:pt x="34798" y="27749"/>
                </a:lnTo>
                <a:lnTo>
                  <a:pt x="29375" y="33959"/>
                </a:lnTo>
                <a:lnTo>
                  <a:pt x="29641" y="38671"/>
                </a:lnTo>
                <a:lnTo>
                  <a:pt x="97510" y="100660"/>
                </a:lnTo>
                <a:lnTo>
                  <a:pt x="30022" y="165265"/>
                </a:lnTo>
                <a:lnTo>
                  <a:pt x="29857" y="169976"/>
                </a:lnTo>
                <a:lnTo>
                  <a:pt x="32626" y="173024"/>
                </a:lnTo>
                <a:lnTo>
                  <a:pt x="34086" y="174574"/>
                </a:lnTo>
                <a:lnTo>
                  <a:pt x="36042" y="175399"/>
                </a:lnTo>
                <a:lnTo>
                  <a:pt x="39776" y="175399"/>
                </a:lnTo>
                <a:lnTo>
                  <a:pt x="41567" y="174739"/>
                </a:lnTo>
                <a:lnTo>
                  <a:pt x="108508" y="110744"/>
                </a:lnTo>
                <a:lnTo>
                  <a:pt x="130447" y="110744"/>
                </a:lnTo>
                <a:lnTo>
                  <a:pt x="113766" y="95516"/>
                </a:lnTo>
                <a:lnTo>
                  <a:pt x="113385" y="95072"/>
                </a:lnTo>
                <a:lnTo>
                  <a:pt x="113017" y="94742"/>
                </a:lnTo>
                <a:lnTo>
                  <a:pt x="112572" y="94399"/>
                </a:lnTo>
                <a:lnTo>
                  <a:pt x="39408" y="27482"/>
                </a:lnTo>
                <a:close/>
              </a:path>
              <a:path w="262254" h="203834">
                <a:moveTo>
                  <a:pt x="130447" y="110744"/>
                </a:moveTo>
                <a:lnTo>
                  <a:pt x="108508" y="110744"/>
                </a:lnTo>
                <a:lnTo>
                  <a:pt x="127698" y="128257"/>
                </a:lnTo>
                <a:lnTo>
                  <a:pt x="129438" y="128866"/>
                </a:lnTo>
                <a:lnTo>
                  <a:pt x="132905" y="128866"/>
                </a:lnTo>
                <a:lnTo>
                  <a:pt x="134696" y="128206"/>
                </a:lnTo>
                <a:lnTo>
                  <a:pt x="136055" y="126923"/>
                </a:lnTo>
                <a:lnTo>
                  <a:pt x="153055" y="111353"/>
                </a:lnTo>
                <a:lnTo>
                  <a:pt x="131114" y="111353"/>
                </a:lnTo>
                <a:lnTo>
                  <a:pt x="130447" y="110744"/>
                </a:lnTo>
                <a:close/>
              </a:path>
              <a:path w="262254" h="203834">
                <a:moveTo>
                  <a:pt x="222504" y="27533"/>
                </a:moveTo>
                <a:lnTo>
                  <a:pt x="131114" y="111353"/>
                </a:lnTo>
                <a:lnTo>
                  <a:pt x="153055" y="111353"/>
                </a:lnTo>
                <a:lnTo>
                  <a:pt x="154317" y="110197"/>
                </a:lnTo>
                <a:lnTo>
                  <a:pt x="175553" y="110197"/>
                </a:lnTo>
                <a:lnTo>
                  <a:pt x="165214" y="100164"/>
                </a:lnTo>
                <a:lnTo>
                  <a:pt x="229273" y="41440"/>
                </a:lnTo>
                <a:lnTo>
                  <a:pt x="232257" y="38671"/>
                </a:lnTo>
                <a:lnTo>
                  <a:pt x="232537" y="33959"/>
                </a:lnTo>
                <a:lnTo>
                  <a:pt x="227114" y="27813"/>
                </a:lnTo>
                <a:lnTo>
                  <a:pt x="222504" y="27533"/>
                </a:lnTo>
                <a:close/>
              </a:path>
            </a:pathLst>
          </a:custGeom>
          <a:solidFill>
            <a:srgbClr val="FFFFFF"/>
          </a:solidFill>
        </p:spPr>
        <p:txBody>
          <a:bodyPr wrap="square" lIns="0" tIns="0" rIns="0" bIns="0" rtlCol="0"/>
          <a:lstStyle/>
          <a:p>
            <a:endParaRPr>
              <a:latin typeface="Montserrat"/>
            </a:endParaRPr>
          </a:p>
        </p:txBody>
      </p:sp>
      <p:sp>
        <p:nvSpPr>
          <p:cNvPr id="16" name="object 19">
            <a:extLst>
              <a:ext uri="{FF2B5EF4-FFF2-40B4-BE49-F238E27FC236}">
                <a16:creationId xmlns:a16="http://schemas.microsoft.com/office/drawing/2014/main" id="{856926D2-AA27-826D-9BAE-6F09ACBF4BC0}"/>
              </a:ext>
            </a:extLst>
          </p:cNvPr>
          <p:cNvSpPr txBox="1"/>
          <p:nvPr userDrawn="1"/>
        </p:nvSpPr>
        <p:spPr>
          <a:xfrm>
            <a:off x="2987353" y="6648400"/>
            <a:ext cx="1882139" cy="333425"/>
          </a:xfrm>
          <a:prstGeom prst="rect">
            <a:avLst/>
          </a:prstGeom>
        </p:spPr>
        <p:txBody>
          <a:bodyPr vert="horz" wrap="square" lIns="0" tIns="12700" rIns="0" bIns="0" rtlCol="0">
            <a:spAutoFit/>
          </a:bodyPr>
          <a:lstStyle/>
          <a:p>
            <a:pPr marL="12700" marR="5080">
              <a:lnSpc>
                <a:spcPct val="100000"/>
              </a:lnSpc>
              <a:spcBef>
                <a:spcPts val="100"/>
              </a:spcBef>
            </a:pPr>
            <a:r>
              <a:rPr lang="fr-FR" sz="1000">
                <a:solidFill>
                  <a:srgbClr val="FFFFFF"/>
                </a:solidFill>
                <a:latin typeface="Montserrat-Light"/>
                <a:cs typeface="Montserrat-Light"/>
              </a:rPr>
              <a:t>7 rue </a:t>
            </a:r>
            <a:r>
              <a:rPr lang="fr-FR" sz="1000" err="1">
                <a:solidFill>
                  <a:srgbClr val="FFFFFF"/>
                </a:solidFill>
                <a:latin typeface="Montserrat-Light"/>
                <a:cs typeface="Montserrat-Light"/>
              </a:rPr>
              <a:t>levat</a:t>
            </a:r>
            <a:endParaRPr lang="fr-FR" sz="1000">
              <a:solidFill>
                <a:srgbClr val="FFFFFF"/>
              </a:solidFill>
              <a:latin typeface="Montserrat-Light"/>
              <a:cs typeface="Montserrat-Light"/>
            </a:endParaRPr>
          </a:p>
          <a:p>
            <a:pPr marL="12700" marR="5080">
              <a:lnSpc>
                <a:spcPct val="100000"/>
              </a:lnSpc>
              <a:spcBef>
                <a:spcPts val="100"/>
              </a:spcBef>
            </a:pPr>
            <a:r>
              <a:rPr sz="1000">
                <a:solidFill>
                  <a:srgbClr val="FFFFFF"/>
                </a:solidFill>
                <a:latin typeface="Montserrat-Light"/>
                <a:cs typeface="Montserrat-Light"/>
              </a:rPr>
              <a:t>34000</a:t>
            </a:r>
            <a:r>
              <a:rPr sz="1000" spc="-100">
                <a:solidFill>
                  <a:srgbClr val="FFFFFF"/>
                </a:solidFill>
                <a:latin typeface="Montserrat-Light"/>
                <a:cs typeface="Montserrat-Light"/>
              </a:rPr>
              <a:t> </a:t>
            </a:r>
            <a:r>
              <a:rPr sz="1000">
                <a:solidFill>
                  <a:srgbClr val="FFFFFF"/>
                </a:solidFill>
                <a:latin typeface="Montserrat-Light"/>
                <a:cs typeface="Montserrat-Light"/>
              </a:rPr>
              <a:t>Montpellier</a:t>
            </a:r>
            <a:endParaRPr sz="1000">
              <a:latin typeface="Montserrat-Light"/>
              <a:cs typeface="Montserrat-Light"/>
            </a:endParaRPr>
          </a:p>
        </p:txBody>
      </p:sp>
      <p:sp>
        <p:nvSpPr>
          <p:cNvPr id="17" name="Espace réservé pour une image  19">
            <a:extLst>
              <a:ext uri="{FF2B5EF4-FFF2-40B4-BE49-F238E27FC236}">
                <a16:creationId xmlns:a16="http://schemas.microsoft.com/office/drawing/2014/main" id="{E661CA83-8AED-4131-67D0-0B51F6EC5368}"/>
              </a:ext>
            </a:extLst>
          </p:cNvPr>
          <p:cNvSpPr>
            <a:spLocks noGrp="1"/>
          </p:cNvSpPr>
          <p:nvPr>
            <p:ph type="pic" sz="quarter" idx="10" hasCustomPrompt="1"/>
          </p:nvPr>
        </p:nvSpPr>
        <p:spPr>
          <a:xfrm>
            <a:off x="7632700" y="1190625"/>
            <a:ext cx="1752600" cy="1066800"/>
          </a:xfrm>
          <a:prstGeom prst="rect">
            <a:avLst/>
          </a:prstGeom>
        </p:spPr>
        <p:txBody>
          <a:bodyPr vert="horz"/>
          <a:lstStyle>
            <a:lvl1pPr>
              <a:defRPr>
                <a:solidFill>
                  <a:schemeClr val="bg1"/>
                </a:solidFill>
              </a:defRPr>
            </a:lvl1pPr>
          </a:lstStyle>
          <a:p>
            <a:r>
              <a:rPr lang="fr-FR"/>
              <a:t>Logo collectivités ou autre</a:t>
            </a:r>
          </a:p>
        </p:txBody>
      </p:sp>
      <p:sp>
        <p:nvSpPr>
          <p:cNvPr id="30" name="Espace réservé du texte 2">
            <a:extLst>
              <a:ext uri="{FF2B5EF4-FFF2-40B4-BE49-F238E27FC236}">
                <a16:creationId xmlns:a16="http://schemas.microsoft.com/office/drawing/2014/main" id="{C418026B-E1EF-9FC9-94A8-18881D06EA7B}"/>
              </a:ext>
            </a:extLst>
          </p:cNvPr>
          <p:cNvSpPr>
            <a:spLocks noGrp="1"/>
          </p:cNvSpPr>
          <p:nvPr>
            <p:ph type="body" sz="quarter" idx="11" hasCustomPrompt="1"/>
          </p:nvPr>
        </p:nvSpPr>
        <p:spPr>
          <a:xfrm>
            <a:off x="698500" y="3095625"/>
            <a:ext cx="6553200" cy="2057400"/>
          </a:xfrm>
          <a:prstGeom prst="rect">
            <a:avLst/>
          </a:prstGeom>
        </p:spPr>
        <p:txBody>
          <a:bodyPr vert="horz"/>
          <a:lstStyle>
            <a:lvl1pPr marL="0" indent="0">
              <a:lnSpc>
                <a:spcPct val="100000"/>
              </a:lnSpc>
              <a:spcBef>
                <a:spcPts val="0"/>
              </a:spcBef>
              <a:defRPr sz="2400" b="0" i="0" baseline="0">
                <a:solidFill>
                  <a:srgbClr val="FFFFFF"/>
                </a:solidFill>
                <a:latin typeface="Montserrat Light"/>
                <a:cs typeface="Montserrat Light"/>
              </a:defRPr>
            </a:lvl1pPr>
          </a:lstStyle>
          <a:p>
            <a:pPr marL="12700" marR="1510665">
              <a:lnSpc>
                <a:spcPct val="102800"/>
              </a:lnSpc>
              <a:spcBef>
                <a:spcPts val="20"/>
              </a:spcBef>
            </a:pPr>
            <a:r>
              <a:rPr lang="fr-FR" sz="2300">
                <a:solidFill>
                  <a:srgbClr val="FFFFFF"/>
                </a:solidFill>
                <a:latin typeface="Montserrat-Light"/>
                <a:cs typeface="Montserrat-Light"/>
              </a:rPr>
              <a:t>CLIQUEZ POUR MODIFIER</a:t>
            </a:r>
            <a:endParaRPr lang="fr-FR" sz="2300">
              <a:latin typeface="Montserrat-Light"/>
              <a:cs typeface="Montserrat-Light"/>
            </a:endParaRPr>
          </a:p>
        </p:txBody>
      </p:sp>
      <p:sp>
        <p:nvSpPr>
          <p:cNvPr id="31" name="Espace réservé du texte 2">
            <a:extLst>
              <a:ext uri="{FF2B5EF4-FFF2-40B4-BE49-F238E27FC236}">
                <a16:creationId xmlns:a16="http://schemas.microsoft.com/office/drawing/2014/main" id="{43FDE54F-B6BA-8912-EEB0-8282FF546FE4}"/>
              </a:ext>
            </a:extLst>
          </p:cNvPr>
          <p:cNvSpPr>
            <a:spLocks noGrp="1"/>
          </p:cNvSpPr>
          <p:nvPr>
            <p:ph type="body" sz="quarter" idx="12" hasCustomPrompt="1"/>
          </p:nvPr>
        </p:nvSpPr>
        <p:spPr>
          <a:xfrm>
            <a:off x="2908300" y="5457825"/>
            <a:ext cx="4343400" cy="304800"/>
          </a:xfrm>
          <a:prstGeom prst="rect">
            <a:avLst/>
          </a:prstGeom>
        </p:spPr>
        <p:txBody>
          <a:bodyPr vert="horz"/>
          <a:lstStyle>
            <a:lvl1pPr>
              <a:defRPr sz="1300" b="0" i="0" baseline="0">
                <a:solidFill>
                  <a:schemeClr val="bg1"/>
                </a:solidFill>
                <a:latin typeface="Montserrat Light"/>
                <a:cs typeface="Montserrat Light"/>
              </a:defRPr>
            </a:lvl1pPr>
          </a:lstStyle>
          <a:p>
            <a:pPr marL="12700" marR="1510665">
              <a:lnSpc>
                <a:spcPct val="102800"/>
              </a:lnSpc>
              <a:spcBef>
                <a:spcPts val="20"/>
              </a:spcBef>
            </a:pPr>
            <a:r>
              <a:rPr lang="fr-FR" sz="1200">
                <a:latin typeface="Montserrat-Light"/>
                <a:cs typeface="Montserrat-Light"/>
              </a:rPr>
              <a:t>Prénom et nom</a:t>
            </a:r>
            <a:endParaRPr lang="fr-FR" sz="2300">
              <a:latin typeface="Montserrat-Light"/>
              <a:cs typeface="Montserrat-Light"/>
            </a:endParaRPr>
          </a:p>
        </p:txBody>
      </p:sp>
      <p:sp>
        <p:nvSpPr>
          <p:cNvPr id="32" name="Espace réservé du texte 3">
            <a:extLst>
              <a:ext uri="{FF2B5EF4-FFF2-40B4-BE49-F238E27FC236}">
                <a16:creationId xmlns:a16="http://schemas.microsoft.com/office/drawing/2014/main" id="{7D519C6D-1ABB-F8E7-F976-EC089F438CEC}"/>
              </a:ext>
            </a:extLst>
          </p:cNvPr>
          <p:cNvSpPr>
            <a:spLocks noGrp="1"/>
          </p:cNvSpPr>
          <p:nvPr>
            <p:ph type="body" sz="quarter" idx="13" hasCustomPrompt="1"/>
          </p:nvPr>
        </p:nvSpPr>
        <p:spPr>
          <a:xfrm>
            <a:off x="7251700" y="6662712"/>
            <a:ext cx="2590800" cy="304800"/>
          </a:xfrm>
          <a:prstGeom prst="rect">
            <a:avLst/>
          </a:prstGeom>
        </p:spPr>
        <p:txBody>
          <a:bodyPr vert="horz"/>
          <a:lstStyle>
            <a:lvl1pPr marL="0" indent="0">
              <a:defRPr sz="1000" b="0" i="0" baseline="0">
                <a:solidFill>
                  <a:schemeClr val="bg1"/>
                </a:solidFill>
                <a:latin typeface="Montserrat" pitchFamily="2" charset="77"/>
                <a:cs typeface="Montserrat Light"/>
              </a:defRPr>
            </a:lvl1pPr>
            <a:lvl2pPr>
              <a:defRPr sz="1000" b="0" i="0">
                <a:solidFill>
                  <a:schemeClr val="bg1"/>
                </a:solidFill>
                <a:latin typeface="Montserrat Light"/>
                <a:cs typeface="Montserrat Light"/>
              </a:defRPr>
            </a:lvl2pPr>
            <a:lvl3pPr>
              <a:defRPr sz="1000" b="0" i="0">
                <a:solidFill>
                  <a:schemeClr val="bg1"/>
                </a:solidFill>
                <a:latin typeface="Montserrat Light"/>
                <a:cs typeface="Montserrat Light"/>
              </a:defRPr>
            </a:lvl3pPr>
            <a:lvl4pPr>
              <a:defRPr sz="1000" b="0" i="0">
                <a:solidFill>
                  <a:schemeClr val="bg1"/>
                </a:solidFill>
                <a:latin typeface="Montserrat Light"/>
                <a:cs typeface="Montserrat Light"/>
              </a:defRPr>
            </a:lvl4pPr>
            <a:lvl5pPr>
              <a:defRPr sz="1000" b="0" i="0">
                <a:solidFill>
                  <a:schemeClr val="bg1"/>
                </a:solidFill>
                <a:latin typeface="Montserrat Light"/>
                <a:cs typeface="Montserrat Light"/>
              </a:defRPr>
            </a:lvl5pPr>
          </a:lstStyle>
          <a:p>
            <a:pPr lvl="0"/>
            <a:r>
              <a:rPr lang="fr-FR" err="1"/>
              <a:t>prenom.nom@localnova.fr</a:t>
            </a:r>
            <a:endParaRPr lang="fr-FR"/>
          </a:p>
        </p:txBody>
      </p:sp>
      <p:sp>
        <p:nvSpPr>
          <p:cNvPr id="33" name="Espace réservé du texte 3">
            <a:extLst>
              <a:ext uri="{FF2B5EF4-FFF2-40B4-BE49-F238E27FC236}">
                <a16:creationId xmlns:a16="http://schemas.microsoft.com/office/drawing/2014/main" id="{9686FE82-E7C6-E819-E09B-DEE9DB12EB5D}"/>
              </a:ext>
            </a:extLst>
          </p:cNvPr>
          <p:cNvSpPr>
            <a:spLocks noGrp="1"/>
          </p:cNvSpPr>
          <p:nvPr>
            <p:ph type="body" sz="quarter" idx="14" hasCustomPrompt="1"/>
          </p:nvPr>
        </p:nvSpPr>
        <p:spPr>
          <a:xfrm>
            <a:off x="5118100" y="6662712"/>
            <a:ext cx="1295400" cy="304800"/>
          </a:xfrm>
          <a:prstGeom prst="rect">
            <a:avLst/>
          </a:prstGeom>
        </p:spPr>
        <p:txBody>
          <a:bodyPr vert="horz"/>
          <a:lstStyle>
            <a:lvl1pPr>
              <a:defRPr sz="1000" b="0" i="0">
                <a:solidFill>
                  <a:schemeClr val="bg1"/>
                </a:solidFill>
                <a:latin typeface="Montserrat Light"/>
                <a:cs typeface="Montserrat Light"/>
              </a:defRPr>
            </a:lvl1pPr>
            <a:lvl2pPr>
              <a:defRPr sz="1000" b="0" i="0">
                <a:solidFill>
                  <a:schemeClr val="bg1"/>
                </a:solidFill>
                <a:latin typeface="Montserrat Light"/>
                <a:cs typeface="Montserrat Light"/>
              </a:defRPr>
            </a:lvl2pPr>
            <a:lvl3pPr>
              <a:defRPr sz="1000" b="0" i="0">
                <a:solidFill>
                  <a:schemeClr val="bg1"/>
                </a:solidFill>
                <a:latin typeface="Montserrat Light"/>
                <a:cs typeface="Montserrat Light"/>
              </a:defRPr>
            </a:lvl3pPr>
            <a:lvl4pPr>
              <a:defRPr sz="1000" b="0" i="0">
                <a:solidFill>
                  <a:schemeClr val="bg1"/>
                </a:solidFill>
                <a:latin typeface="Montserrat Light"/>
                <a:cs typeface="Montserrat Light"/>
              </a:defRPr>
            </a:lvl4pPr>
            <a:lvl5pPr>
              <a:defRPr sz="1000" b="0" i="0">
                <a:solidFill>
                  <a:schemeClr val="bg1"/>
                </a:solidFill>
                <a:latin typeface="Montserrat Light"/>
                <a:cs typeface="Montserrat Light"/>
              </a:defRPr>
            </a:lvl5pPr>
          </a:lstStyle>
          <a:p>
            <a:pPr lvl="0"/>
            <a:r>
              <a:rPr lang="fr-FR"/>
              <a:t>numéro tel</a:t>
            </a:r>
          </a:p>
        </p:txBody>
      </p:sp>
      <p:sp>
        <p:nvSpPr>
          <p:cNvPr id="34" name="Rectangle 33">
            <a:extLst>
              <a:ext uri="{FF2B5EF4-FFF2-40B4-BE49-F238E27FC236}">
                <a16:creationId xmlns:a16="http://schemas.microsoft.com/office/drawing/2014/main" id="{C76C11AA-3896-8864-7A43-346A1285AEBF}"/>
              </a:ext>
            </a:extLst>
          </p:cNvPr>
          <p:cNvSpPr/>
          <p:nvPr userDrawn="1"/>
        </p:nvSpPr>
        <p:spPr>
          <a:xfrm>
            <a:off x="698500" y="5610225"/>
            <a:ext cx="2095445" cy="276999"/>
          </a:xfrm>
          <a:prstGeom prst="rect">
            <a:avLst/>
          </a:prstGeom>
        </p:spPr>
        <p:txBody>
          <a:bodyPr wrap="none">
            <a:spAutoFit/>
          </a:bodyPr>
          <a:lstStyle/>
          <a:p>
            <a:r>
              <a:rPr lang="pl-PL" sz="1200" b="0" i="0" err="1">
                <a:solidFill>
                  <a:srgbClr val="FFFFFF"/>
                </a:solidFill>
                <a:latin typeface="Montserrat Light"/>
                <a:cs typeface="Montserrat Light"/>
              </a:rPr>
              <a:t>www.localnova-finance.fr</a:t>
            </a:r>
            <a:endParaRPr lang="pl-PL" sz="1200" b="0" i="0">
              <a:solidFill>
                <a:srgbClr val="FFFFFF"/>
              </a:solidFill>
              <a:latin typeface="Montserrat Light"/>
              <a:cs typeface="Montserrat Light"/>
            </a:endParaRPr>
          </a:p>
        </p:txBody>
      </p:sp>
      <p:pic>
        <p:nvPicPr>
          <p:cNvPr id="35" name="Image 34" descr="Une image contenant texte, clipart&#10;&#10;Description générée automatiquement">
            <a:extLst>
              <a:ext uri="{FF2B5EF4-FFF2-40B4-BE49-F238E27FC236}">
                <a16:creationId xmlns:a16="http://schemas.microsoft.com/office/drawing/2014/main" id="{D56DF33B-4D6E-2680-93EF-22847DA057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2210593"/>
            <a:ext cx="3198814" cy="480712"/>
          </a:xfrm>
          <a:prstGeom prst="rect">
            <a:avLst/>
          </a:prstGeom>
        </p:spPr>
      </p:pic>
    </p:spTree>
    <p:extLst>
      <p:ext uri="{BB962C8B-B14F-4D97-AF65-F5344CB8AC3E}">
        <p14:creationId xmlns:p14="http://schemas.microsoft.com/office/powerpoint/2010/main" val="141324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uvertu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257D06-E8CE-1C49-A477-814DA5DEBE18}"/>
              </a:ext>
            </a:extLst>
          </p:cNvPr>
          <p:cNvSpPr/>
          <p:nvPr userDrawn="1"/>
        </p:nvSpPr>
        <p:spPr>
          <a:xfrm>
            <a:off x="1" y="0"/>
            <a:ext cx="4781550" cy="5189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Rectangle 9">
            <a:extLst>
              <a:ext uri="{FF2B5EF4-FFF2-40B4-BE49-F238E27FC236}">
                <a16:creationId xmlns:a16="http://schemas.microsoft.com/office/drawing/2014/main" id="{762E90D7-86E1-D74D-85F8-0D0065BEEC18}"/>
              </a:ext>
            </a:extLst>
          </p:cNvPr>
          <p:cNvSpPr/>
          <p:nvPr userDrawn="1"/>
        </p:nvSpPr>
        <p:spPr>
          <a:xfrm>
            <a:off x="7480300" y="0"/>
            <a:ext cx="3213100"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6">
            <a:extLst>
              <a:ext uri="{FF2B5EF4-FFF2-40B4-BE49-F238E27FC236}">
                <a16:creationId xmlns:a16="http://schemas.microsoft.com/office/drawing/2014/main" id="{E71C93E2-B688-FA4A-A065-954E93EFBCBB}"/>
              </a:ext>
            </a:extLst>
          </p:cNvPr>
          <p:cNvSpPr/>
          <p:nvPr userDrawn="1"/>
        </p:nvSpPr>
        <p:spPr>
          <a:xfrm>
            <a:off x="6962762" y="285750"/>
            <a:ext cx="2019300" cy="2019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pour une image  10">
            <a:extLst>
              <a:ext uri="{FF2B5EF4-FFF2-40B4-BE49-F238E27FC236}">
                <a16:creationId xmlns:a16="http://schemas.microsoft.com/office/drawing/2014/main" id="{ECDE7076-4E3E-D646-BDED-1AA7D72926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70" t="57" r="19220" b="-57"/>
          <a:stretch/>
        </p:blipFill>
        <p:spPr>
          <a:xfrm>
            <a:off x="344752" y="510315"/>
            <a:ext cx="4770438" cy="6623909"/>
          </a:xfrm>
          <a:prstGeom prst="rect">
            <a:avLst/>
          </a:prstGeom>
        </p:spPr>
      </p:pic>
      <p:sp>
        <p:nvSpPr>
          <p:cNvPr id="14" name="Rectangle 13">
            <a:extLst>
              <a:ext uri="{FF2B5EF4-FFF2-40B4-BE49-F238E27FC236}">
                <a16:creationId xmlns:a16="http://schemas.microsoft.com/office/drawing/2014/main" id="{EF419583-A864-E441-B2DF-0FC64725F218}"/>
              </a:ext>
            </a:extLst>
          </p:cNvPr>
          <p:cNvSpPr/>
          <p:nvPr userDrawn="1"/>
        </p:nvSpPr>
        <p:spPr>
          <a:xfrm>
            <a:off x="4051300" y="6583870"/>
            <a:ext cx="6553200" cy="584775"/>
          </a:xfrm>
          <a:prstGeom prst="rect">
            <a:avLst/>
          </a:prstGeom>
        </p:spPr>
        <p:txBody>
          <a:bodyPr wrap="square">
            <a:spAutoFit/>
          </a:bodyPr>
          <a:lstStyle/>
          <a:p>
            <a:pPr algn="r"/>
            <a:r>
              <a:rPr lang="fr-FR" sz="1600" b="1" i="0">
                <a:solidFill>
                  <a:schemeClr val="bg1"/>
                </a:solidFill>
                <a:latin typeface="Montserrat Black" pitchFamily="2" charset="77"/>
              </a:rPr>
              <a:t>L’innovation positive</a:t>
            </a:r>
            <a:r>
              <a:rPr lang="fr-FR" sz="1600" b="1" i="0" baseline="0">
                <a:solidFill>
                  <a:schemeClr val="bg1"/>
                </a:solidFill>
                <a:latin typeface="Montserrat Black" pitchFamily="2" charset="77"/>
              </a:rPr>
              <a:t> </a:t>
            </a:r>
          </a:p>
          <a:p>
            <a:pPr algn="r"/>
            <a:r>
              <a:rPr lang="fr-FR" sz="1600" b="1" i="0">
                <a:solidFill>
                  <a:schemeClr val="bg1"/>
                </a:solidFill>
                <a:latin typeface="Montserrat Black" pitchFamily="2" charset="77"/>
              </a:rPr>
              <a:t>au</a:t>
            </a:r>
            <a:r>
              <a:rPr lang="fr-FR" sz="1600" b="1" i="0" baseline="0">
                <a:solidFill>
                  <a:schemeClr val="bg1"/>
                </a:solidFill>
                <a:latin typeface="Montserrat Black" pitchFamily="2" charset="77"/>
              </a:rPr>
              <a:t> </a:t>
            </a:r>
            <a:r>
              <a:rPr lang="fr-FR" sz="1600" b="1" i="0">
                <a:solidFill>
                  <a:schemeClr val="bg1"/>
                </a:solidFill>
                <a:latin typeface="Montserrat Black" pitchFamily="2" charset="77"/>
              </a:rPr>
              <a:t>service de collectivités</a:t>
            </a:r>
          </a:p>
        </p:txBody>
      </p:sp>
      <p:pic>
        <p:nvPicPr>
          <p:cNvPr id="18" name="Image 17">
            <a:extLst>
              <a:ext uri="{FF2B5EF4-FFF2-40B4-BE49-F238E27FC236}">
                <a16:creationId xmlns:a16="http://schemas.microsoft.com/office/drawing/2014/main" id="{CB2ECF2F-482D-4947-A4E2-0D27D1782F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23300" y="6189665"/>
            <a:ext cx="1863168" cy="279993"/>
          </a:xfrm>
          <a:prstGeom prst="rect">
            <a:avLst/>
          </a:prstGeom>
        </p:spPr>
      </p:pic>
      <p:sp>
        <p:nvSpPr>
          <p:cNvPr id="23" name="Rectangle 22">
            <a:extLst>
              <a:ext uri="{FF2B5EF4-FFF2-40B4-BE49-F238E27FC236}">
                <a16:creationId xmlns:a16="http://schemas.microsoft.com/office/drawing/2014/main" id="{E4B50732-1A10-B34D-8CCF-8EA43D1E9A66}"/>
              </a:ext>
            </a:extLst>
          </p:cNvPr>
          <p:cNvSpPr/>
          <p:nvPr userDrawn="1"/>
        </p:nvSpPr>
        <p:spPr>
          <a:xfrm>
            <a:off x="5101794" y="2971815"/>
            <a:ext cx="5578210" cy="2019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Espace réservé du contenu 19">
            <a:extLst>
              <a:ext uri="{FF2B5EF4-FFF2-40B4-BE49-F238E27FC236}">
                <a16:creationId xmlns:a16="http://schemas.microsoft.com/office/drawing/2014/main" id="{FB5AC60F-3032-1C4F-B97D-0C72AEC9D5B7}"/>
              </a:ext>
            </a:extLst>
          </p:cNvPr>
          <p:cNvSpPr>
            <a:spLocks noGrp="1"/>
          </p:cNvSpPr>
          <p:nvPr>
            <p:ph sz="quarter" idx="13" hasCustomPrompt="1"/>
          </p:nvPr>
        </p:nvSpPr>
        <p:spPr>
          <a:xfrm>
            <a:off x="5346700" y="3274558"/>
            <a:ext cx="5029200" cy="887868"/>
          </a:xfrm>
          <a:prstGeom prst="rect">
            <a:avLst/>
          </a:prstGeom>
        </p:spPr>
        <p:txBody>
          <a:bodyPr vert="horz">
            <a:noAutofit/>
          </a:bodyPr>
          <a:lstStyle>
            <a:lvl1pPr marL="0" indent="0">
              <a:spcBef>
                <a:spcPts val="0"/>
              </a:spcBef>
              <a:defRPr sz="2400" b="1" i="0">
                <a:solidFill>
                  <a:schemeClr val="bg1"/>
                </a:solidFill>
                <a:latin typeface="Montserrat Black" pitchFamily="2" charset="77"/>
                <a:cs typeface="Poppins" pitchFamily="2" charset="77"/>
              </a:defRPr>
            </a:lvl1pPr>
            <a:lvl2pPr>
              <a:defRPr sz="2400" b="1" i="0">
                <a:solidFill>
                  <a:schemeClr val="tx1"/>
                </a:solidFill>
                <a:latin typeface="Montserrat Black" pitchFamily="2" charset="77"/>
                <a:cs typeface="Poppins" pitchFamily="2" charset="77"/>
              </a:defRPr>
            </a:lvl2pPr>
            <a:lvl3pPr>
              <a:defRPr sz="2700">
                <a:latin typeface="Montserrat"/>
                <a:cs typeface="Montserrat"/>
              </a:defRPr>
            </a:lvl3pPr>
            <a:lvl4pPr>
              <a:defRPr sz="2700">
                <a:latin typeface="Montserrat"/>
                <a:cs typeface="Montserrat"/>
              </a:defRPr>
            </a:lvl4pPr>
            <a:lvl5pPr>
              <a:defRPr sz="2700">
                <a:latin typeface="Montserrat"/>
                <a:cs typeface="Montserrat"/>
              </a:defRPr>
            </a:lvl5pPr>
          </a:lstStyle>
          <a:p>
            <a:pPr lvl="0"/>
            <a:r>
              <a:rPr lang="fr-FR"/>
              <a:t>CLIQUEZ POUR MODIFIER</a:t>
            </a:r>
          </a:p>
        </p:txBody>
      </p:sp>
      <p:sp>
        <p:nvSpPr>
          <p:cNvPr id="24" name="Espace réservé pour une image  19">
            <a:extLst>
              <a:ext uri="{FF2B5EF4-FFF2-40B4-BE49-F238E27FC236}">
                <a16:creationId xmlns:a16="http://schemas.microsoft.com/office/drawing/2014/main" id="{65C0658B-67C8-1C4F-85ED-59324C3A2CB7}"/>
              </a:ext>
            </a:extLst>
          </p:cNvPr>
          <p:cNvSpPr>
            <a:spLocks noGrp="1"/>
          </p:cNvSpPr>
          <p:nvPr>
            <p:ph type="pic" sz="quarter" idx="10" hasCustomPrompt="1"/>
          </p:nvPr>
        </p:nvSpPr>
        <p:spPr>
          <a:xfrm>
            <a:off x="5632728" y="762000"/>
            <a:ext cx="2884496" cy="1066800"/>
          </a:xfrm>
          <a:prstGeom prst="rect">
            <a:avLst/>
          </a:prstGeom>
        </p:spPr>
        <p:txBody>
          <a:bodyPr vert="horz"/>
          <a:lstStyle>
            <a:lvl1pPr>
              <a:defRPr>
                <a:solidFill>
                  <a:schemeClr val="tx1"/>
                </a:solidFill>
              </a:defRPr>
            </a:lvl1pPr>
          </a:lstStyle>
          <a:p>
            <a:r>
              <a:rPr lang="fr-FR"/>
              <a:t>Logo collectivités ou autre</a:t>
            </a:r>
          </a:p>
        </p:txBody>
      </p:sp>
      <p:sp>
        <p:nvSpPr>
          <p:cNvPr id="26" name="Espace réservé du texte 27">
            <a:extLst>
              <a:ext uri="{FF2B5EF4-FFF2-40B4-BE49-F238E27FC236}">
                <a16:creationId xmlns:a16="http://schemas.microsoft.com/office/drawing/2014/main" id="{D785A8B6-7E0B-5446-8A1C-A8F7BB879E5D}"/>
              </a:ext>
            </a:extLst>
          </p:cNvPr>
          <p:cNvSpPr>
            <a:spLocks noGrp="1"/>
          </p:cNvSpPr>
          <p:nvPr>
            <p:ph type="body" sz="quarter" idx="19"/>
          </p:nvPr>
        </p:nvSpPr>
        <p:spPr>
          <a:xfrm>
            <a:off x="5345830" y="4312769"/>
            <a:ext cx="5029200" cy="304800"/>
          </a:xfrm>
          <a:prstGeom prst="rect">
            <a:avLst/>
          </a:prstGeom>
        </p:spPr>
        <p:txBody>
          <a:bodyPr vert="horz">
            <a:noAutofit/>
          </a:bodyPr>
          <a:lstStyle>
            <a:lvl1pPr marL="0" indent="0">
              <a:spcBef>
                <a:spcPts val="0"/>
              </a:spcBef>
              <a:defRPr sz="2000" b="0" i="1">
                <a:solidFill>
                  <a:schemeClr val="bg2"/>
                </a:solidFill>
                <a:latin typeface="Montserrat" pitchFamily="2" charset="77"/>
                <a:cs typeface="Montserra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Tree>
    <p:extLst>
      <p:ext uri="{BB962C8B-B14F-4D97-AF65-F5344CB8AC3E}">
        <p14:creationId xmlns:p14="http://schemas.microsoft.com/office/powerpoint/2010/main" val="42936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accel="50000" decel="5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0-#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 presetClass="emph" presetSubtype="2" repeatCount="0" fill="hold" grpId="0" nodeType="afterEffect">
                                  <p:stCondLst>
                                    <p:cond delay="0"/>
                                  </p:stCondLst>
                                  <p:childTnLst>
                                    <p:animClr clrSpc="rgb" dir="cw">
                                      <p:cBhvr>
                                        <p:cTn id="19" dur="1000" fill="hold"/>
                                        <p:tgtEl>
                                          <p:spTgt spid="9"/>
                                        </p:tgtEl>
                                        <p:attrNameLst>
                                          <p:attrName>fillcolor</p:attrName>
                                        </p:attrNameLst>
                                      </p:cBhvr>
                                      <p:to>
                                        <a:schemeClr val="accent2"/>
                                      </p:to>
                                    </p:animClr>
                                    <p:set>
                                      <p:cBhvr>
                                        <p:cTn id="20" dur="1000" fill="hold"/>
                                        <p:tgtEl>
                                          <p:spTgt spid="9"/>
                                        </p:tgtEl>
                                        <p:attrNameLst>
                                          <p:attrName>fill.type</p:attrName>
                                        </p:attrNameLst>
                                      </p:cBhvr>
                                      <p:to>
                                        <p:strVal val="solid"/>
                                      </p:to>
                                    </p:set>
                                    <p:set>
                                      <p:cBhvr>
                                        <p:cTn id="21" dur="1000" fill="hold"/>
                                        <p:tgtEl>
                                          <p:spTgt spid="9"/>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10"/>
                                        </p:tgtEl>
                                        <p:attrNameLst>
                                          <p:attrName>fillcolor</p:attrName>
                                        </p:attrNameLst>
                                      </p:cBhvr>
                                      <p:to>
                                        <a:schemeClr val="accent2"/>
                                      </p:to>
                                    </p:animClr>
                                    <p:set>
                                      <p:cBhvr>
                                        <p:cTn id="24" dur="1000" fill="hold"/>
                                        <p:tgtEl>
                                          <p:spTgt spid="10"/>
                                        </p:tgtEl>
                                        <p:attrNameLst>
                                          <p:attrName>fill.type</p:attrName>
                                        </p:attrNameLst>
                                      </p:cBhvr>
                                      <p:to>
                                        <p:strVal val="solid"/>
                                      </p:to>
                                    </p:set>
                                    <p:set>
                                      <p:cBhvr>
                                        <p:cTn id="25" dur="1000" fill="hold"/>
                                        <p:tgtEl>
                                          <p:spTgt spid="10"/>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1000" fill="hold"/>
                                        <p:tgtEl>
                                          <p:spTgt spid="23"/>
                                        </p:tgtEl>
                                        <p:attrNameLst>
                                          <p:attrName>fillcolor</p:attrName>
                                        </p:attrNameLst>
                                      </p:cBhvr>
                                      <p:to>
                                        <a:schemeClr val="accent2"/>
                                      </p:to>
                                    </p:animClr>
                                    <p:set>
                                      <p:cBhvr>
                                        <p:cTn id="28" dur="1000" fill="hold"/>
                                        <p:tgtEl>
                                          <p:spTgt spid="23"/>
                                        </p:tgtEl>
                                        <p:attrNameLst>
                                          <p:attrName>fill.type</p:attrName>
                                        </p:attrNameLst>
                                      </p:cBhvr>
                                      <p:to>
                                        <p:strVal val="solid"/>
                                      </p:to>
                                    </p:set>
                                    <p:set>
                                      <p:cBhvr>
                                        <p:cTn id="29" dur="1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FDC8BDDD-3D2E-F148-889D-8390DB9F1B34}"/>
              </a:ext>
            </a:extLst>
          </p:cNvPr>
          <p:cNvSpPr/>
          <p:nvPr userDrawn="1"/>
        </p:nvSpPr>
        <p:spPr>
          <a:xfrm>
            <a:off x="666000" y="1801812"/>
            <a:ext cx="2589530" cy="5758815"/>
          </a:xfrm>
          <a:custGeom>
            <a:avLst/>
            <a:gdLst/>
            <a:ahLst/>
            <a:cxnLst/>
            <a:rect l="l" t="t" r="r" b="b"/>
            <a:pathLst>
              <a:path w="2589529" h="5758815">
                <a:moveTo>
                  <a:pt x="0" y="5758192"/>
                </a:moveTo>
                <a:lnTo>
                  <a:pt x="2589326" y="5758192"/>
                </a:lnTo>
                <a:lnTo>
                  <a:pt x="2589326" y="0"/>
                </a:lnTo>
                <a:lnTo>
                  <a:pt x="0" y="0"/>
                </a:lnTo>
                <a:lnTo>
                  <a:pt x="0" y="5758192"/>
                </a:lnTo>
                <a:close/>
              </a:path>
            </a:pathLst>
          </a:custGeom>
          <a:solidFill>
            <a:srgbClr val="EDEDED"/>
          </a:solidFill>
        </p:spPr>
        <p:txBody>
          <a:bodyPr wrap="square" lIns="0" tIns="0" rIns="0" bIns="0" rtlCol="0"/>
          <a:lstStyle/>
          <a:p>
            <a:endParaRPr/>
          </a:p>
        </p:txBody>
      </p:sp>
      <p:sp>
        <p:nvSpPr>
          <p:cNvPr id="9" name="object 3">
            <a:extLst>
              <a:ext uri="{FF2B5EF4-FFF2-40B4-BE49-F238E27FC236}">
                <a16:creationId xmlns:a16="http://schemas.microsoft.com/office/drawing/2014/main" id="{7A16769B-5D7C-FD46-9899-39FFF9A87494}"/>
              </a:ext>
            </a:extLst>
          </p:cNvPr>
          <p:cNvSpPr/>
          <p:nvPr userDrawn="1"/>
        </p:nvSpPr>
        <p:spPr>
          <a:xfrm>
            <a:off x="666000" y="3989971"/>
            <a:ext cx="815340" cy="3570604"/>
          </a:xfrm>
          <a:custGeom>
            <a:avLst/>
            <a:gdLst/>
            <a:ahLst/>
            <a:cxnLst/>
            <a:rect l="l" t="t" r="r" b="b"/>
            <a:pathLst>
              <a:path w="815340" h="3570604">
                <a:moveTo>
                  <a:pt x="0" y="3570033"/>
                </a:moveTo>
                <a:lnTo>
                  <a:pt x="815289" y="3570033"/>
                </a:lnTo>
                <a:lnTo>
                  <a:pt x="815289" y="0"/>
                </a:lnTo>
                <a:lnTo>
                  <a:pt x="0" y="0"/>
                </a:lnTo>
                <a:lnTo>
                  <a:pt x="0" y="3570033"/>
                </a:lnTo>
                <a:close/>
              </a:path>
            </a:pathLst>
          </a:custGeom>
          <a:solidFill>
            <a:srgbClr val="33495B"/>
          </a:solidFill>
        </p:spPr>
        <p:txBody>
          <a:bodyPr wrap="square" lIns="0" tIns="0" rIns="0" bIns="0" rtlCol="0"/>
          <a:lstStyle/>
          <a:p>
            <a:endParaRPr/>
          </a:p>
        </p:txBody>
      </p:sp>
      <p:sp>
        <p:nvSpPr>
          <p:cNvPr id="10" name="object 6">
            <a:extLst>
              <a:ext uri="{FF2B5EF4-FFF2-40B4-BE49-F238E27FC236}">
                <a16:creationId xmlns:a16="http://schemas.microsoft.com/office/drawing/2014/main" id="{CBD19E17-C503-7945-B99C-FBB6B9AE7AC5}"/>
              </a:ext>
            </a:extLst>
          </p:cNvPr>
          <p:cNvSpPr/>
          <p:nvPr userDrawn="1"/>
        </p:nvSpPr>
        <p:spPr>
          <a:xfrm>
            <a:off x="2691422" y="2889364"/>
            <a:ext cx="7481570" cy="145415"/>
          </a:xfrm>
          <a:custGeom>
            <a:avLst/>
            <a:gdLst/>
            <a:ahLst/>
            <a:cxnLst/>
            <a:rect l="l" t="t" r="r" b="b"/>
            <a:pathLst>
              <a:path w="7481570" h="145414">
                <a:moveTo>
                  <a:pt x="0" y="145300"/>
                </a:moveTo>
                <a:lnTo>
                  <a:pt x="7481493" y="145300"/>
                </a:lnTo>
                <a:lnTo>
                  <a:pt x="7481493" y="0"/>
                </a:lnTo>
                <a:lnTo>
                  <a:pt x="0" y="0"/>
                </a:lnTo>
                <a:lnTo>
                  <a:pt x="0" y="145300"/>
                </a:lnTo>
                <a:close/>
              </a:path>
            </a:pathLst>
          </a:custGeom>
          <a:solidFill>
            <a:srgbClr val="33495B"/>
          </a:solidFill>
        </p:spPr>
        <p:txBody>
          <a:bodyPr wrap="square" lIns="0" tIns="0" rIns="0" bIns="0" rtlCol="0"/>
          <a:lstStyle/>
          <a:p>
            <a:endParaRPr/>
          </a:p>
        </p:txBody>
      </p:sp>
      <p:sp>
        <p:nvSpPr>
          <p:cNvPr id="12" name="object 11">
            <a:extLst>
              <a:ext uri="{FF2B5EF4-FFF2-40B4-BE49-F238E27FC236}">
                <a16:creationId xmlns:a16="http://schemas.microsoft.com/office/drawing/2014/main" id="{3086D2BC-9D20-AC43-98B6-2CFB8EFDF27A}"/>
              </a:ext>
            </a:extLst>
          </p:cNvPr>
          <p:cNvSpPr/>
          <p:nvPr userDrawn="1"/>
        </p:nvSpPr>
        <p:spPr>
          <a:xfrm>
            <a:off x="3503910" y="3631735"/>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p>
        </p:txBody>
      </p:sp>
      <p:sp>
        <p:nvSpPr>
          <p:cNvPr id="22" name="Espace réservé du texte 27">
            <a:extLst>
              <a:ext uri="{FF2B5EF4-FFF2-40B4-BE49-F238E27FC236}">
                <a16:creationId xmlns:a16="http://schemas.microsoft.com/office/drawing/2014/main" id="{DB35E073-E94F-AE4F-B6B3-E3DC4D6D2505}"/>
              </a:ext>
            </a:extLst>
          </p:cNvPr>
          <p:cNvSpPr>
            <a:spLocks noGrp="1"/>
          </p:cNvSpPr>
          <p:nvPr>
            <p:ph type="body" sz="quarter" idx="10" hasCustomPrompt="1"/>
          </p:nvPr>
        </p:nvSpPr>
        <p:spPr>
          <a:xfrm>
            <a:off x="3441700" y="3248025"/>
            <a:ext cx="5410200" cy="304800"/>
          </a:xfrm>
          <a:prstGeom prst="rect">
            <a:avLst/>
          </a:prstGeom>
        </p:spPr>
        <p:txBody>
          <a:bodyPr vert="horz"/>
          <a:lstStyle>
            <a:lvl1pPr marL="0" indent="0">
              <a:spcBef>
                <a:spcPts val="0"/>
              </a:spcBef>
              <a:defRPr sz="12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24" name="Espace réservé du texte 27">
            <a:extLst>
              <a:ext uri="{FF2B5EF4-FFF2-40B4-BE49-F238E27FC236}">
                <a16:creationId xmlns:a16="http://schemas.microsoft.com/office/drawing/2014/main" id="{D053C76B-CD04-7949-99FE-2F7304C5B0F3}"/>
              </a:ext>
            </a:extLst>
          </p:cNvPr>
          <p:cNvSpPr>
            <a:spLocks noGrp="1"/>
          </p:cNvSpPr>
          <p:nvPr>
            <p:ph type="body" sz="quarter" idx="13" hasCustomPrompt="1"/>
          </p:nvPr>
        </p:nvSpPr>
        <p:spPr>
          <a:xfrm>
            <a:off x="3441700" y="2028825"/>
            <a:ext cx="5410200" cy="762000"/>
          </a:xfrm>
          <a:prstGeom prst="rect">
            <a:avLst/>
          </a:prstGeom>
        </p:spPr>
        <p:txBody>
          <a:bodyPr vert="horz"/>
          <a:lstStyle>
            <a:lvl1pPr marL="0" indent="0">
              <a:spcBef>
                <a:spcPts val="0"/>
              </a:spcBef>
              <a:defRPr sz="2400" b="1" i="0">
                <a:solidFill>
                  <a:schemeClr val="tx1"/>
                </a:solidFill>
                <a:latin typeface="Montserrat Black" pitchFamily="2" charset="77"/>
                <a:cs typeface="Montserrat Black"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26" name="Espace réservé du texte 27">
            <a:extLst>
              <a:ext uri="{FF2B5EF4-FFF2-40B4-BE49-F238E27FC236}">
                <a16:creationId xmlns:a16="http://schemas.microsoft.com/office/drawing/2014/main" id="{22700C86-0068-B64B-A4EC-F5C9ED983B63}"/>
              </a:ext>
            </a:extLst>
          </p:cNvPr>
          <p:cNvSpPr>
            <a:spLocks noGrp="1"/>
          </p:cNvSpPr>
          <p:nvPr>
            <p:ph type="body" sz="quarter" idx="14" hasCustomPrompt="1"/>
          </p:nvPr>
        </p:nvSpPr>
        <p:spPr>
          <a:xfrm>
            <a:off x="3441700" y="3705225"/>
            <a:ext cx="6096000" cy="3505197"/>
          </a:xfrm>
          <a:prstGeom prst="rect">
            <a:avLst/>
          </a:prstGeom>
        </p:spPr>
        <p:txBody>
          <a:bodyPr vert="horz"/>
          <a:lstStyle>
            <a:lvl1pPr marL="0" indent="0">
              <a:spcBef>
                <a:spcPts val="0"/>
              </a:spcBef>
              <a:defRPr sz="1100" b="0" i="0">
                <a:solidFill>
                  <a:schemeClr val="bg1">
                    <a:lumMod val="50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28" name="Espace réservé du texte 27">
            <a:extLst>
              <a:ext uri="{FF2B5EF4-FFF2-40B4-BE49-F238E27FC236}">
                <a16:creationId xmlns:a16="http://schemas.microsoft.com/office/drawing/2014/main" id="{53B257F1-4D02-D147-9E69-3E9360E238E0}"/>
              </a:ext>
            </a:extLst>
          </p:cNvPr>
          <p:cNvSpPr>
            <a:spLocks noGrp="1"/>
          </p:cNvSpPr>
          <p:nvPr>
            <p:ph type="body" sz="quarter" idx="16" hasCustomPrompt="1"/>
          </p:nvPr>
        </p:nvSpPr>
        <p:spPr>
          <a:xfrm>
            <a:off x="9766300" y="3705225"/>
            <a:ext cx="381000" cy="3505198"/>
          </a:xfrm>
          <a:prstGeom prst="rect">
            <a:avLst/>
          </a:prstGeom>
        </p:spPr>
        <p:txBody>
          <a:bodyPr vert="horz"/>
          <a:lstStyle>
            <a:lvl1pPr marL="0" indent="0">
              <a:spcBef>
                <a:spcPts val="0"/>
              </a:spcBef>
              <a:defRPr sz="1100" b="0" i="0">
                <a:solidFill>
                  <a:schemeClr val="tx1">
                    <a:lumMod val="85000"/>
                    <a:lumOff val="15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01</a:t>
            </a:r>
          </a:p>
        </p:txBody>
      </p:sp>
      <p:sp>
        <p:nvSpPr>
          <p:cNvPr id="32" name="object 3">
            <a:extLst>
              <a:ext uri="{FF2B5EF4-FFF2-40B4-BE49-F238E27FC236}">
                <a16:creationId xmlns:a16="http://schemas.microsoft.com/office/drawing/2014/main" id="{811D8456-FC60-FC44-9D97-D5B36B4F4B1B}"/>
              </a:ext>
            </a:extLst>
          </p:cNvPr>
          <p:cNvSpPr/>
          <p:nvPr userDrawn="1"/>
        </p:nvSpPr>
        <p:spPr>
          <a:xfrm>
            <a:off x="666000" y="3989971"/>
            <a:ext cx="815340" cy="3570604"/>
          </a:xfrm>
          <a:custGeom>
            <a:avLst/>
            <a:gdLst/>
            <a:ahLst/>
            <a:cxnLst/>
            <a:rect l="l" t="t" r="r" b="b"/>
            <a:pathLst>
              <a:path w="815340" h="3570604">
                <a:moveTo>
                  <a:pt x="0" y="3570033"/>
                </a:moveTo>
                <a:lnTo>
                  <a:pt x="815289" y="3570033"/>
                </a:lnTo>
                <a:lnTo>
                  <a:pt x="815289" y="0"/>
                </a:lnTo>
                <a:lnTo>
                  <a:pt x="0" y="0"/>
                </a:lnTo>
                <a:lnTo>
                  <a:pt x="0" y="3570033"/>
                </a:lnTo>
                <a:close/>
              </a:path>
            </a:pathLst>
          </a:custGeom>
          <a:solidFill>
            <a:srgbClr val="33495B"/>
          </a:solidFill>
        </p:spPr>
        <p:txBody>
          <a:bodyPr wrap="square" lIns="0" tIns="0" rIns="0" bIns="0" rtlCol="0"/>
          <a:lstStyle/>
          <a:p>
            <a:endParaRPr>
              <a:latin typeface="Montserrat"/>
            </a:endParaRPr>
          </a:p>
        </p:txBody>
      </p:sp>
      <p:sp>
        <p:nvSpPr>
          <p:cNvPr id="33" name="object 6">
            <a:extLst>
              <a:ext uri="{FF2B5EF4-FFF2-40B4-BE49-F238E27FC236}">
                <a16:creationId xmlns:a16="http://schemas.microsoft.com/office/drawing/2014/main" id="{93BE2067-406B-7645-AF9B-DDE2AC0C6816}"/>
              </a:ext>
            </a:extLst>
          </p:cNvPr>
          <p:cNvSpPr/>
          <p:nvPr userDrawn="1"/>
        </p:nvSpPr>
        <p:spPr>
          <a:xfrm>
            <a:off x="2691422" y="2889364"/>
            <a:ext cx="7481570" cy="145415"/>
          </a:xfrm>
          <a:custGeom>
            <a:avLst/>
            <a:gdLst/>
            <a:ahLst/>
            <a:cxnLst/>
            <a:rect l="l" t="t" r="r" b="b"/>
            <a:pathLst>
              <a:path w="7481570" h="145414">
                <a:moveTo>
                  <a:pt x="0" y="145300"/>
                </a:moveTo>
                <a:lnTo>
                  <a:pt x="7481493" y="145300"/>
                </a:lnTo>
                <a:lnTo>
                  <a:pt x="7481493" y="0"/>
                </a:lnTo>
                <a:lnTo>
                  <a:pt x="0" y="0"/>
                </a:lnTo>
                <a:lnTo>
                  <a:pt x="0" y="145300"/>
                </a:lnTo>
                <a:close/>
              </a:path>
            </a:pathLst>
          </a:custGeom>
          <a:solidFill>
            <a:srgbClr val="33495B"/>
          </a:solidFill>
        </p:spPr>
        <p:txBody>
          <a:bodyPr wrap="square" lIns="0" tIns="0" rIns="0" bIns="0" rtlCol="0"/>
          <a:lstStyle/>
          <a:p>
            <a:endParaRPr>
              <a:latin typeface="Montserrat"/>
            </a:endParaRPr>
          </a:p>
        </p:txBody>
      </p:sp>
      <p:sp>
        <p:nvSpPr>
          <p:cNvPr id="35" name="object 11">
            <a:extLst>
              <a:ext uri="{FF2B5EF4-FFF2-40B4-BE49-F238E27FC236}">
                <a16:creationId xmlns:a16="http://schemas.microsoft.com/office/drawing/2014/main" id="{A33F9346-E23C-9C42-9223-7632E2D19854}"/>
              </a:ext>
            </a:extLst>
          </p:cNvPr>
          <p:cNvSpPr/>
          <p:nvPr userDrawn="1"/>
        </p:nvSpPr>
        <p:spPr>
          <a:xfrm>
            <a:off x="3503910" y="3631735"/>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latin typeface="Montserrat"/>
            </a:endParaRPr>
          </a:p>
        </p:txBody>
      </p:sp>
      <p:pic>
        <p:nvPicPr>
          <p:cNvPr id="42" name="Image 41">
            <a:extLst>
              <a:ext uri="{FF2B5EF4-FFF2-40B4-BE49-F238E27FC236}">
                <a16:creationId xmlns:a16="http://schemas.microsoft.com/office/drawing/2014/main" id="{9E996BD7-6261-574F-90F7-873B7EE356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44" name="Espace réservé du texte 26">
            <a:extLst>
              <a:ext uri="{FF2B5EF4-FFF2-40B4-BE49-F238E27FC236}">
                <a16:creationId xmlns:a16="http://schemas.microsoft.com/office/drawing/2014/main" id="{9006EAA4-97B3-9D4E-A55B-B7DDFF213152}"/>
              </a:ext>
            </a:extLst>
          </p:cNvPr>
          <p:cNvSpPr>
            <a:spLocks noGrp="1"/>
          </p:cNvSpPr>
          <p:nvPr>
            <p:ph type="body" sz="quarter" idx="4294967295"/>
          </p:nvPr>
        </p:nvSpPr>
        <p:spPr>
          <a:xfrm>
            <a:off x="4051300" y="7325143"/>
            <a:ext cx="6248399" cy="228600"/>
          </a:xfrm>
          <a:prstGeom prst="rect">
            <a:avLst/>
          </a:prstGeom>
        </p:spPr>
        <p:txBody>
          <a:bodyPr>
            <a:normAutofit/>
          </a:bodyPr>
          <a:lstStyle>
            <a:lvl1pPr marL="0" indent="0" algn="r">
              <a:defRPr sz="800" b="0" i="0" baseline="0">
                <a:solidFill>
                  <a:schemeClr val="tx1"/>
                </a:solidFill>
                <a:latin typeface="Montserrat Light" pitchFamily="2" charset="77"/>
              </a:defRPr>
            </a:lvl1pPr>
          </a:lstStyle>
          <a:p>
            <a:pPr lvl="0"/>
            <a:r>
              <a:rPr lang="fr-FR"/>
              <a:t>Cliquez pour modifier les styles du texte du masque</a:t>
            </a:r>
          </a:p>
        </p:txBody>
      </p:sp>
      <p:sp>
        <p:nvSpPr>
          <p:cNvPr id="2" name="object 7">
            <a:extLst>
              <a:ext uri="{FF2B5EF4-FFF2-40B4-BE49-F238E27FC236}">
                <a16:creationId xmlns:a16="http://schemas.microsoft.com/office/drawing/2014/main" id="{EBDDC30F-334B-4834-0397-D39B37A2574C}"/>
              </a:ext>
            </a:extLst>
          </p:cNvPr>
          <p:cNvSpPr txBox="1"/>
          <p:nvPr userDrawn="1"/>
        </p:nvSpPr>
        <p:spPr>
          <a:xfrm>
            <a:off x="785811" y="2409477"/>
            <a:ext cx="1482090" cy="694055"/>
          </a:xfrm>
          <a:prstGeom prst="rect">
            <a:avLst/>
          </a:prstGeom>
        </p:spPr>
        <p:txBody>
          <a:bodyPr vert="horz" wrap="square" lIns="0" tIns="50165" rIns="0" bIns="0" rtlCol="0">
            <a:spAutoFit/>
          </a:bodyPr>
          <a:lstStyle/>
          <a:p>
            <a:pPr marL="12700">
              <a:lnSpc>
                <a:spcPct val="100000"/>
              </a:lnSpc>
              <a:spcBef>
                <a:spcPts val="395"/>
              </a:spcBef>
            </a:pPr>
            <a:r>
              <a:rPr sz="1600" spc="-25">
                <a:solidFill>
                  <a:schemeClr val="tx1"/>
                </a:solidFill>
                <a:latin typeface="Montserrat" pitchFamily="2" charset="77"/>
                <a:cs typeface="Montserrat-Light"/>
              </a:rPr>
              <a:t>TABLE</a:t>
            </a:r>
            <a:r>
              <a:rPr sz="1600" spc="-80">
                <a:solidFill>
                  <a:schemeClr val="tx1"/>
                </a:solidFill>
                <a:latin typeface="Montserrat" pitchFamily="2" charset="77"/>
                <a:cs typeface="Montserrat-Light"/>
              </a:rPr>
              <a:t> </a:t>
            </a:r>
            <a:r>
              <a:rPr sz="1600">
                <a:solidFill>
                  <a:schemeClr val="tx1"/>
                </a:solidFill>
                <a:latin typeface="Montserrat" pitchFamily="2" charset="77"/>
                <a:cs typeface="Montserrat-Light"/>
              </a:rPr>
              <a:t>DES</a:t>
            </a:r>
          </a:p>
          <a:p>
            <a:pPr marL="12700">
              <a:lnSpc>
                <a:spcPct val="100000"/>
              </a:lnSpc>
              <a:spcBef>
                <a:spcPts val="405"/>
              </a:spcBef>
            </a:pPr>
            <a:r>
              <a:rPr sz="2200" b="1" spc="-25">
                <a:solidFill>
                  <a:schemeClr val="tx1"/>
                </a:solidFill>
                <a:latin typeface="Montserrat" pitchFamily="2" charset="77"/>
                <a:cs typeface="Montserrat-SemiBold"/>
              </a:rPr>
              <a:t>MATIÈRES</a:t>
            </a:r>
            <a:endParaRPr sz="2200">
              <a:solidFill>
                <a:schemeClr val="tx1"/>
              </a:solidFill>
              <a:latin typeface="Montserrat" pitchFamily="2" charset="77"/>
              <a:cs typeface="Montserrat-SemiBold"/>
            </a:endParaRPr>
          </a:p>
        </p:txBody>
      </p:sp>
      <p:sp>
        <p:nvSpPr>
          <p:cNvPr id="3" name="object 5">
            <a:extLst>
              <a:ext uri="{FF2B5EF4-FFF2-40B4-BE49-F238E27FC236}">
                <a16:creationId xmlns:a16="http://schemas.microsoft.com/office/drawing/2014/main" id="{C89379F4-6FCD-5616-E24A-29D195BDBCB2}"/>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405073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BD21ECF-8767-554F-8618-2D9B9506D16D}"/>
              </a:ext>
            </a:extLst>
          </p:cNvPr>
          <p:cNvSpPr/>
          <p:nvPr userDrawn="1"/>
        </p:nvSpPr>
        <p:spPr>
          <a:xfrm>
            <a:off x="666000" y="1801812"/>
            <a:ext cx="2589530" cy="5758815"/>
          </a:xfrm>
          <a:custGeom>
            <a:avLst/>
            <a:gdLst/>
            <a:ahLst/>
            <a:cxnLst/>
            <a:rect l="l" t="t" r="r" b="b"/>
            <a:pathLst>
              <a:path w="2589529" h="5758815">
                <a:moveTo>
                  <a:pt x="0" y="5758192"/>
                </a:moveTo>
                <a:lnTo>
                  <a:pt x="2589326" y="5758192"/>
                </a:lnTo>
                <a:lnTo>
                  <a:pt x="2589326" y="0"/>
                </a:lnTo>
                <a:lnTo>
                  <a:pt x="0" y="0"/>
                </a:lnTo>
                <a:lnTo>
                  <a:pt x="0" y="5758192"/>
                </a:lnTo>
                <a:close/>
              </a:path>
            </a:pathLst>
          </a:custGeom>
          <a:solidFill>
            <a:srgbClr val="EDEDED"/>
          </a:solidFill>
        </p:spPr>
        <p:txBody>
          <a:bodyPr wrap="square" lIns="0" tIns="0" rIns="0" bIns="0" rtlCol="0"/>
          <a:lstStyle/>
          <a:p>
            <a:endParaRPr/>
          </a:p>
        </p:txBody>
      </p:sp>
      <p:sp>
        <p:nvSpPr>
          <p:cNvPr id="9" name="object 3">
            <a:extLst>
              <a:ext uri="{FF2B5EF4-FFF2-40B4-BE49-F238E27FC236}">
                <a16:creationId xmlns:a16="http://schemas.microsoft.com/office/drawing/2014/main" id="{A88DB017-A1D3-5F4A-825C-F06047B6DAA8}"/>
              </a:ext>
            </a:extLst>
          </p:cNvPr>
          <p:cNvSpPr/>
          <p:nvPr userDrawn="1"/>
        </p:nvSpPr>
        <p:spPr>
          <a:xfrm>
            <a:off x="666000" y="3989971"/>
            <a:ext cx="815340" cy="3570604"/>
          </a:xfrm>
          <a:custGeom>
            <a:avLst/>
            <a:gdLst/>
            <a:ahLst/>
            <a:cxnLst/>
            <a:rect l="l" t="t" r="r" b="b"/>
            <a:pathLst>
              <a:path w="815340" h="3570604">
                <a:moveTo>
                  <a:pt x="0" y="3570033"/>
                </a:moveTo>
                <a:lnTo>
                  <a:pt x="815289" y="3570033"/>
                </a:lnTo>
                <a:lnTo>
                  <a:pt x="815289" y="0"/>
                </a:lnTo>
                <a:lnTo>
                  <a:pt x="0" y="0"/>
                </a:lnTo>
                <a:lnTo>
                  <a:pt x="0" y="3570033"/>
                </a:lnTo>
                <a:close/>
              </a:path>
            </a:pathLst>
          </a:custGeom>
          <a:solidFill>
            <a:srgbClr val="33495B"/>
          </a:solidFill>
        </p:spPr>
        <p:txBody>
          <a:bodyPr wrap="square" lIns="0" tIns="0" rIns="0" bIns="0" rtlCol="0"/>
          <a:lstStyle/>
          <a:p>
            <a:endParaRPr/>
          </a:p>
        </p:txBody>
      </p:sp>
      <p:sp>
        <p:nvSpPr>
          <p:cNvPr id="10" name="object 6">
            <a:extLst>
              <a:ext uri="{FF2B5EF4-FFF2-40B4-BE49-F238E27FC236}">
                <a16:creationId xmlns:a16="http://schemas.microsoft.com/office/drawing/2014/main" id="{47F0B38E-ED15-CC40-95BE-70A567C7C05E}"/>
              </a:ext>
            </a:extLst>
          </p:cNvPr>
          <p:cNvSpPr/>
          <p:nvPr userDrawn="1"/>
        </p:nvSpPr>
        <p:spPr>
          <a:xfrm>
            <a:off x="2691422" y="2889364"/>
            <a:ext cx="7481570" cy="145415"/>
          </a:xfrm>
          <a:custGeom>
            <a:avLst/>
            <a:gdLst/>
            <a:ahLst/>
            <a:cxnLst/>
            <a:rect l="l" t="t" r="r" b="b"/>
            <a:pathLst>
              <a:path w="7481570" h="145414">
                <a:moveTo>
                  <a:pt x="0" y="145300"/>
                </a:moveTo>
                <a:lnTo>
                  <a:pt x="7481493" y="145300"/>
                </a:lnTo>
                <a:lnTo>
                  <a:pt x="7481493" y="0"/>
                </a:lnTo>
                <a:lnTo>
                  <a:pt x="0" y="0"/>
                </a:lnTo>
                <a:lnTo>
                  <a:pt x="0" y="145300"/>
                </a:lnTo>
                <a:close/>
              </a:path>
            </a:pathLst>
          </a:custGeom>
          <a:solidFill>
            <a:srgbClr val="33495B"/>
          </a:solidFill>
        </p:spPr>
        <p:txBody>
          <a:bodyPr wrap="square" lIns="0" tIns="0" rIns="0" bIns="0" rtlCol="0"/>
          <a:lstStyle/>
          <a:p>
            <a:endParaRPr/>
          </a:p>
        </p:txBody>
      </p:sp>
      <p:sp>
        <p:nvSpPr>
          <p:cNvPr id="11" name="object 7">
            <a:extLst>
              <a:ext uri="{FF2B5EF4-FFF2-40B4-BE49-F238E27FC236}">
                <a16:creationId xmlns:a16="http://schemas.microsoft.com/office/drawing/2014/main" id="{5B574FFA-2DD0-DB42-BFEF-8B1E5B62D3D6}"/>
              </a:ext>
            </a:extLst>
          </p:cNvPr>
          <p:cNvSpPr txBox="1"/>
          <p:nvPr userDrawn="1"/>
        </p:nvSpPr>
        <p:spPr>
          <a:xfrm>
            <a:off x="785810" y="2409477"/>
            <a:ext cx="1657231" cy="694055"/>
          </a:xfrm>
          <a:prstGeom prst="rect">
            <a:avLst/>
          </a:prstGeom>
        </p:spPr>
        <p:txBody>
          <a:bodyPr vert="horz" wrap="square" lIns="0" tIns="50165" rIns="0" bIns="0" rtlCol="0">
            <a:spAutoFit/>
          </a:bodyPr>
          <a:lstStyle/>
          <a:p>
            <a:pPr marL="12700">
              <a:lnSpc>
                <a:spcPct val="100000"/>
              </a:lnSpc>
              <a:spcBef>
                <a:spcPts val="395"/>
              </a:spcBef>
            </a:pPr>
            <a:r>
              <a:rPr sz="1600" spc="-25">
                <a:solidFill>
                  <a:schemeClr val="tx1"/>
                </a:solidFill>
                <a:latin typeface="Montserrat" pitchFamily="2" charset="77"/>
                <a:cs typeface="Montserrat-Light"/>
              </a:rPr>
              <a:t>TABLE</a:t>
            </a:r>
            <a:r>
              <a:rPr sz="1600" spc="-80">
                <a:solidFill>
                  <a:schemeClr val="tx1"/>
                </a:solidFill>
                <a:latin typeface="Montserrat" pitchFamily="2" charset="77"/>
                <a:cs typeface="Montserrat-Light"/>
              </a:rPr>
              <a:t> </a:t>
            </a:r>
            <a:r>
              <a:rPr sz="1600">
                <a:solidFill>
                  <a:schemeClr val="tx1"/>
                </a:solidFill>
                <a:latin typeface="Montserrat" pitchFamily="2" charset="77"/>
                <a:cs typeface="Montserrat-Light"/>
              </a:rPr>
              <a:t>DES</a:t>
            </a:r>
          </a:p>
          <a:p>
            <a:pPr marL="12700">
              <a:lnSpc>
                <a:spcPct val="100000"/>
              </a:lnSpc>
              <a:spcBef>
                <a:spcPts val="405"/>
              </a:spcBef>
            </a:pPr>
            <a:r>
              <a:rPr sz="2200" b="1" spc="-25">
                <a:solidFill>
                  <a:schemeClr val="tx1"/>
                </a:solidFill>
                <a:latin typeface="Montserrat" pitchFamily="2" charset="77"/>
                <a:cs typeface="Montserrat-SemiBold"/>
              </a:rPr>
              <a:t>MATIÈRES</a:t>
            </a:r>
            <a:endParaRPr sz="2200">
              <a:solidFill>
                <a:schemeClr val="tx1"/>
              </a:solidFill>
              <a:latin typeface="Montserrat" pitchFamily="2" charset="77"/>
              <a:cs typeface="Montserrat-SemiBold"/>
            </a:endParaRPr>
          </a:p>
        </p:txBody>
      </p:sp>
      <p:sp>
        <p:nvSpPr>
          <p:cNvPr id="13" name="object 11">
            <a:extLst>
              <a:ext uri="{FF2B5EF4-FFF2-40B4-BE49-F238E27FC236}">
                <a16:creationId xmlns:a16="http://schemas.microsoft.com/office/drawing/2014/main" id="{5AD2F8F1-E4BA-C045-8185-AB43C2FAB063}"/>
              </a:ext>
            </a:extLst>
          </p:cNvPr>
          <p:cNvSpPr/>
          <p:nvPr userDrawn="1"/>
        </p:nvSpPr>
        <p:spPr>
          <a:xfrm>
            <a:off x="3503910" y="3631735"/>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p>
        </p:txBody>
      </p:sp>
      <p:sp>
        <p:nvSpPr>
          <p:cNvPr id="15" name="Espace réservé du texte 27">
            <a:extLst>
              <a:ext uri="{FF2B5EF4-FFF2-40B4-BE49-F238E27FC236}">
                <a16:creationId xmlns:a16="http://schemas.microsoft.com/office/drawing/2014/main" id="{D0C13C26-D8FC-5840-82EE-FB7DD7D443CB}"/>
              </a:ext>
            </a:extLst>
          </p:cNvPr>
          <p:cNvSpPr>
            <a:spLocks noGrp="1"/>
          </p:cNvSpPr>
          <p:nvPr>
            <p:ph type="body" sz="quarter" idx="10" hasCustomPrompt="1"/>
          </p:nvPr>
        </p:nvSpPr>
        <p:spPr>
          <a:xfrm>
            <a:off x="3455020" y="3268224"/>
            <a:ext cx="5410200" cy="304800"/>
          </a:xfrm>
          <a:prstGeom prst="rect">
            <a:avLst/>
          </a:prstGeom>
        </p:spPr>
        <p:txBody>
          <a:bodyPr vert="horz"/>
          <a:lstStyle>
            <a:lvl1pPr marL="0" indent="0">
              <a:spcBef>
                <a:spcPts val="0"/>
              </a:spcBef>
              <a:defRPr sz="12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16" name="Espace réservé du texte 27">
            <a:extLst>
              <a:ext uri="{FF2B5EF4-FFF2-40B4-BE49-F238E27FC236}">
                <a16:creationId xmlns:a16="http://schemas.microsoft.com/office/drawing/2014/main" id="{9A15F9BE-0926-C74C-AB90-07C4C75D2E96}"/>
              </a:ext>
            </a:extLst>
          </p:cNvPr>
          <p:cNvSpPr>
            <a:spLocks noGrp="1"/>
          </p:cNvSpPr>
          <p:nvPr>
            <p:ph type="body" sz="quarter" idx="13" hasCustomPrompt="1"/>
          </p:nvPr>
        </p:nvSpPr>
        <p:spPr>
          <a:xfrm>
            <a:off x="3441700" y="2028825"/>
            <a:ext cx="5410200" cy="762000"/>
          </a:xfrm>
          <a:prstGeom prst="rect">
            <a:avLst/>
          </a:prstGeom>
        </p:spPr>
        <p:txBody>
          <a:bodyPr vert="horz" lIns="0" tIns="0" rIns="0" bIns="0" anchor="ctr" anchorCtr="0">
            <a:noAutofit/>
          </a:bodyPr>
          <a:lstStyle>
            <a:lvl1pPr marL="0" indent="0">
              <a:spcBef>
                <a:spcPts val="0"/>
              </a:spcBef>
              <a:defRPr sz="2400" b="1" i="0">
                <a:solidFill>
                  <a:schemeClr val="tx1"/>
                </a:solidFill>
                <a:latin typeface="Montserrat Black" pitchFamily="2" charset="77"/>
                <a:cs typeface="Montserrat Black"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17" name="Espace réservé du texte 27">
            <a:extLst>
              <a:ext uri="{FF2B5EF4-FFF2-40B4-BE49-F238E27FC236}">
                <a16:creationId xmlns:a16="http://schemas.microsoft.com/office/drawing/2014/main" id="{8AA8C24C-A33F-D443-9D83-8FC8B5C870ED}"/>
              </a:ext>
            </a:extLst>
          </p:cNvPr>
          <p:cNvSpPr>
            <a:spLocks noGrp="1"/>
          </p:cNvSpPr>
          <p:nvPr>
            <p:ph type="body" sz="quarter" idx="14" hasCustomPrompt="1"/>
          </p:nvPr>
        </p:nvSpPr>
        <p:spPr>
          <a:xfrm>
            <a:off x="3462915" y="3704797"/>
            <a:ext cx="6096000" cy="381600"/>
          </a:xfrm>
          <a:prstGeom prst="rect">
            <a:avLst/>
          </a:prstGeom>
        </p:spPr>
        <p:txBody>
          <a:bodyPr vert="horz"/>
          <a:lstStyle>
            <a:lvl1pPr marL="0">
              <a:spcBef>
                <a:spcPts val="0"/>
              </a:spcBef>
              <a:defRPr sz="1100" b="0" i="0">
                <a:solidFill>
                  <a:schemeClr val="bg1">
                    <a:lumMod val="50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18" name="Espace réservé du texte 27">
            <a:extLst>
              <a:ext uri="{FF2B5EF4-FFF2-40B4-BE49-F238E27FC236}">
                <a16:creationId xmlns:a16="http://schemas.microsoft.com/office/drawing/2014/main" id="{51AB69E4-0FBD-5245-83AE-3B0E547CBE61}"/>
              </a:ext>
            </a:extLst>
          </p:cNvPr>
          <p:cNvSpPr>
            <a:spLocks noGrp="1"/>
          </p:cNvSpPr>
          <p:nvPr>
            <p:ph type="body" sz="quarter" idx="16" hasCustomPrompt="1"/>
          </p:nvPr>
        </p:nvSpPr>
        <p:spPr>
          <a:xfrm>
            <a:off x="9766300" y="3705225"/>
            <a:ext cx="381000" cy="381600"/>
          </a:xfrm>
          <a:prstGeom prst="rect">
            <a:avLst/>
          </a:prstGeom>
        </p:spPr>
        <p:txBody>
          <a:bodyPr vert="horz"/>
          <a:lstStyle>
            <a:lvl1pPr marL="0">
              <a:spcBef>
                <a:spcPts val="0"/>
              </a:spcBef>
              <a:defRPr sz="1100" b="0" i="0">
                <a:solidFill>
                  <a:schemeClr val="tx1">
                    <a:lumMod val="85000"/>
                    <a:lumOff val="15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01</a:t>
            </a:r>
          </a:p>
        </p:txBody>
      </p:sp>
      <p:sp>
        <p:nvSpPr>
          <p:cNvPr id="19" name="object 3">
            <a:extLst>
              <a:ext uri="{FF2B5EF4-FFF2-40B4-BE49-F238E27FC236}">
                <a16:creationId xmlns:a16="http://schemas.microsoft.com/office/drawing/2014/main" id="{E0CAAD68-AC5F-0648-BEC7-505C11DE7305}"/>
              </a:ext>
            </a:extLst>
          </p:cNvPr>
          <p:cNvSpPr/>
          <p:nvPr userDrawn="1"/>
        </p:nvSpPr>
        <p:spPr>
          <a:xfrm>
            <a:off x="666000" y="3989971"/>
            <a:ext cx="815340" cy="3570604"/>
          </a:xfrm>
          <a:custGeom>
            <a:avLst/>
            <a:gdLst/>
            <a:ahLst/>
            <a:cxnLst/>
            <a:rect l="l" t="t" r="r" b="b"/>
            <a:pathLst>
              <a:path w="815340" h="3570604">
                <a:moveTo>
                  <a:pt x="0" y="3570033"/>
                </a:moveTo>
                <a:lnTo>
                  <a:pt x="815289" y="3570033"/>
                </a:lnTo>
                <a:lnTo>
                  <a:pt x="815289" y="0"/>
                </a:lnTo>
                <a:lnTo>
                  <a:pt x="0" y="0"/>
                </a:lnTo>
                <a:lnTo>
                  <a:pt x="0" y="3570033"/>
                </a:lnTo>
                <a:close/>
              </a:path>
            </a:pathLst>
          </a:custGeom>
          <a:solidFill>
            <a:srgbClr val="33495B"/>
          </a:solidFill>
        </p:spPr>
        <p:txBody>
          <a:bodyPr wrap="square" lIns="0" tIns="0" rIns="0" bIns="0" rtlCol="0"/>
          <a:lstStyle/>
          <a:p>
            <a:endParaRPr>
              <a:latin typeface="Montserrat"/>
            </a:endParaRPr>
          </a:p>
        </p:txBody>
      </p:sp>
      <p:sp>
        <p:nvSpPr>
          <p:cNvPr id="21" name="object 6">
            <a:extLst>
              <a:ext uri="{FF2B5EF4-FFF2-40B4-BE49-F238E27FC236}">
                <a16:creationId xmlns:a16="http://schemas.microsoft.com/office/drawing/2014/main" id="{6CB8AE29-F062-CA42-96DF-2F1E22EEB971}"/>
              </a:ext>
            </a:extLst>
          </p:cNvPr>
          <p:cNvSpPr/>
          <p:nvPr userDrawn="1"/>
        </p:nvSpPr>
        <p:spPr>
          <a:xfrm>
            <a:off x="2691422" y="2889364"/>
            <a:ext cx="7481570" cy="145415"/>
          </a:xfrm>
          <a:custGeom>
            <a:avLst/>
            <a:gdLst/>
            <a:ahLst/>
            <a:cxnLst/>
            <a:rect l="l" t="t" r="r" b="b"/>
            <a:pathLst>
              <a:path w="7481570" h="145414">
                <a:moveTo>
                  <a:pt x="0" y="145300"/>
                </a:moveTo>
                <a:lnTo>
                  <a:pt x="7481493" y="145300"/>
                </a:lnTo>
                <a:lnTo>
                  <a:pt x="7481493" y="0"/>
                </a:lnTo>
                <a:lnTo>
                  <a:pt x="0" y="0"/>
                </a:lnTo>
                <a:lnTo>
                  <a:pt x="0" y="145300"/>
                </a:lnTo>
                <a:close/>
              </a:path>
            </a:pathLst>
          </a:custGeom>
          <a:solidFill>
            <a:srgbClr val="33495B"/>
          </a:solidFill>
        </p:spPr>
        <p:txBody>
          <a:bodyPr wrap="square" lIns="0" tIns="0" rIns="0" bIns="0" rtlCol="0"/>
          <a:lstStyle/>
          <a:p>
            <a:endParaRPr>
              <a:latin typeface="Montserrat"/>
            </a:endParaRPr>
          </a:p>
        </p:txBody>
      </p:sp>
      <p:sp>
        <p:nvSpPr>
          <p:cNvPr id="26" name="object 11">
            <a:extLst>
              <a:ext uri="{FF2B5EF4-FFF2-40B4-BE49-F238E27FC236}">
                <a16:creationId xmlns:a16="http://schemas.microsoft.com/office/drawing/2014/main" id="{A5F38F24-9990-334D-BE7D-49C80A6304CB}"/>
              </a:ext>
            </a:extLst>
          </p:cNvPr>
          <p:cNvSpPr/>
          <p:nvPr userDrawn="1"/>
        </p:nvSpPr>
        <p:spPr>
          <a:xfrm>
            <a:off x="3441700" y="3631735"/>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latin typeface="Montserrat"/>
            </a:endParaRPr>
          </a:p>
        </p:txBody>
      </p:sp>
      <p:pic>
        <p:nvPicPr>
          <p:cNvPr id="28" name="Image 27">
            <a:extLst>
              <a:ext uri="{FF2B5EF4-FFF2-40B4-BE49-F238E27FC236}">
                <a16:creationId xmlns:a16="http://schemas.microsoft.com/office/drawing/2014/main" id="{E14F011D-CDAC-BA4F-B489-235B111A9E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30" name="Espace réservé du texte 26">
            <a:extLst>
              <a:ext uri="{FF2B5EF4-FFF2-40B4-BE49-F238E27FC236}">
                <a16:creationId xmlns:a16="http://schemas.microsoft.com/office/drawing/2014/main" id="{AC0FBE55-6923-6241-BCAD-A33F92978CC6}"/>
              </a:ext>
            </a:extLst>
          </p:cNvPr>
          <p:cNvSpPr>
            <a:spLocks noGrp="1"/>
          </p:cNvSpPr>
          <p:nvPr>
            <p:ph type="body" sz="quarter" idx="4294967295"/>
          </p:nvPr>
        </p:nvSpPr>
        <p:spPr>
          <a:xfrm>
            <a:off x="4737100" y="7325143"/>
            <a:ext cx="55625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0" name="Espace réservé du texte 27">
            <a:extLst>
              <a:ext uri="{FF2B5EF4-FFF2-40B4-BE49-F238E27FC236}">
                <a16:creationId xmlns:a16="http://schemas.microsoft.com/office/drawing/2014/main" id="{4DCF64F0-6E41-1F45-85C1-FD3B40C7B8A9}"/>
              </a:ext>
            </a:extLst>
          </p:cNvPr>
          <p:cNvSpPr>
            <a:spLocks noGrp="1"/>
          </p:cNvSpPr>
          <p:nvPr>
            <p:ph type="body" sz="quarter" idx="17" hasCustomPrompt="1"/>
          </p:nvPr>
        </p:nvSpPr>
        <p:spPr>
          <a:xfrm>
            <a:off x="3441700" y="4297508"/>
            <a:ext cx="5410200" cy="304800"/>
          </a:xfrm>
          <a:prstGeom prst="rect">
            <a:avLst/>
          </a:prstGeom>
        </p:spPr>
        <p:txBody>
          <a:bodyPr vert="horz"/>
          <a:lstStyle>
            <a:lvl1pPr marL="0" indent="0">
              <a:spcBef>
                <a:spcPts val="0"/>
              </a:spcBef>
              <a:defRPr sz="12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22" name="object 11">
            <a:extLst>
              <a:ext uri="{FF2B5EF4-FFF2-40B4-BE49-F238E27FC236}">
                <a16:creationId xmlns:a16="http://schemas.microsoft.com/office/drawing/2014/main" id="{E7A33594-4A31-3D4F-8FC6-A93769E4CB1C}"/>
              </a:ext>
            </a:extLst>
          </p:cNvPr>
          <p:cNvSpPr/>
          <p:nvPr userDrawn="1"/>
        </p:nvSpPr>
        <p:spPr>
          <a:xfrm>
            <a:off x="3441700" y="4681219"/>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latin typeface="Montserrat"/>
            </a:endParaRPr>
          </a:p>
        </p:txBody>
      </p:sp>
      <p:sp>
        <p:nvSpPr>
          <p:cNvPr id="24" name="Espace réservé du texte 27">
            <a:extLst>
              <a:ext uri="{FF2B5EF4-FFF2-40B4-BE49-F238E27FC236}">
                <a16:creationId xmlns:a16="http://schemas.microsoft.com/office/drawing/2014/main" id="{6D6DB853-8F13-0F41-9D16-8B1BE46AD329}"/>
              </a:ext>
            </a:extLst>
          </p:cNvPr>
          <p:cNvSpPr>
            <a:spLocks noGrp="1"/>
          </p:cNvSpPr>
          <p:nvPr>
            <p:ph type="body" sz="quarter" idx="18" hasCustomPrompt="1"/>
          </p:nvPr>
        </p:nvSpPr>
        <p:spPr>
          <a:xfrm>
            <a:off x="9766300" y="4760131"/>
            <a:ext cx="381000" cy="381600"/>
          </a:xfrm>
          <a:prstGeom prst="rect">
            <a:avLst/>
          </a:prstGeom>
        </p:spPr>
        <p:txBody>
          <a:bodyPr vert="horz"/>
          <a:lstStyle>
            <a:lvl1pPr marL="0" indent="0">
              <a:spcBef>
                <a:spcPts val="0"/>
              </a:spcBef>
              <a:defRPr sz="1100" b="0" i="0">
                <a:solidFill>
                  <a:schemeClr val="tx1">
                    <a:lumMod val="85000"/>
                    <a:lumOff val="15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01</a:t>
            </a:r>
          </a:p>
        </p:txBody>
      </p:sp>
      <p:sp>
        <p:nvSpPr>
          <p:cNvPr id="25" name="Espace réservé du texte 27">
            <a:extLst>
              <a:ext uri="{FF2B5EF4-FFF2-40B4-BE49-F238E27FC236}">
                <a16:creationId xmlns:a16="http://schemas.microsoft.com/office/drawing/2014/main" id="{D30A85C1-C10B-BF44-9C50-D893E5DAA806}"/>
              </a:ext>
            </a:extLst>
          </p:cNvPr>
          <p:cNvSpPr>
            <a:spLocks noGrp="1"/>
          </p:cNvSpPr>
          <p:nvPr>
            <p:ph type="body" sz="quarter" idx="19" hasCustomPrompt="1"/>
          </p:nvPr>
        </p:nvSpPr>
        <p:spPr>
          <a:xfrm>
            <a:off x="3441700" y="4765145"/>
            <a:ext cx="6096000" cy="381600"/>
          </a:xfrm>
          <a:prstGeom prst="rect">
            <a:avLst/>
          </a:prstGeom>
        </p:spPr>
        <p:txBody>
          <a:bodyPr vert="horz"/>
          <a:lstStyle>
            <a:lvl1pPr marL="0" indent="0">
              <a:spcBef>
                <a:spcPts val="0"/>
              </a:spcBef>
              <a:defRPr sz="1100" b="0" i="0">
                <a:solidFill>
                  <a:schemeClr val="bg1">
                    <a:lumMod val="50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31" name="Espace réservé du texte 27">
            <a:extLst>
              <a:ext uri="{FF2B5EF4-FFF2-40B4-BE49-F238E27FC236}">
                <a16:creationId xmlns:a16="http://schemas.microsoft.com/office/drawing/2014/main" id="{2577F743-79D0-F047-9C01-CCC47D744C16}"/>
              </a:ext>
            </a:extLst>
          </p:cNvPr>
          <p:cNvSpPr>
            <a:spLocks noGrp="1"/>
          </p:cNvSpPr>
          <p:nvPr>
            <p:ph type="body" sz="quarter" idx="20" hasCustomPrompt="1"/>
          </p:nvPr>
        </p:nvSpPr>
        <p:spPr>
          <a:xfrm>
            <a:off x="3441699" y="5342080"/>
            <a:ext cx="5410200" cy="304800"/>
          </a:xfrm>
          <a:prstGeom prst="rect">
            <a:avLst/>
          </a:prstGeom>
        </p:spPr>
        <p:txBody>
          <a:bodyPr vert="horz"/>
          <a:lstStyle>
            <a:lvl1pPr marL="0" indent="0">
              <a:spcBef>
                <a:spcPts val="0"/>
              </a:spcBef>
              <a:defRPr sz="12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32" name="object 11">
            <a:extLst>
              <a:ext uri="{FF2B5EF4-FFF2-40B4-BE49-F238E27FC236}">
                <a16:creationId xmlns:a16="http://schemas.microsoft.com/office/drawing/2014/main" id="{9B2EB74A-F9F4-384D-8E7B-E4634FE35BA4}"/>
              </a:ext>
            </a:extLst>
          </p:cNvPr>
          <p:cNvSpPr/>
          <p:nvPr userDrawn="1"/>
        </p:nvSpPr>
        <p:spPr>
          <a:xfrm>
            <a:off x="3441699" y="5725792"/>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latin typeface="Montserrat"/>
            </a:endParaRPr>
          </a:p>
        </p:txBody>
      </p:sp>
      <p:sp>
        <p:nvSpPr>
          <p:cNvPr id="33" name="Espace réservé du texte 27">
            <a:extLst>
              <a:ext uri="{FF2B5EF4-FFF2-40B4-BE49-F238E27FC236}">
                <a16:creationId xmlns:a16="http://schemas.microsoft.com/office/drawing/2014/main" id="{652226FA-2DA6-5146-997C-5703E602C35C}"/>
              </a:ext>
            </a:extLst>
          </p:cNvPr>
          <p:cNvSpPr>
            <a:spLocks noGrp="1"/>
          </p:cNvSpPr>
          <p:nvPr>
            <p:ph type="body" sz="quarter" idx="21" hasCustomPrompt="1"/>
          </p:nvPr>
        </p:nvSpPr>
        <p:spPr>
          <a:xfrm>
            <a:off x="9766300" y="5804703"/>
            <a:ext cx="381000" cy="381600"/>
          </a:xfrm>
          <a:prstGeom prst="rect">
            <a:avLst/>
          </a:prstGeom>
        </p:spPr>
        <p:txBody>
          <a:bodyPr vert="horz"/>
          <a:lstStyle>
            <a:lvl1pPr marL="0" indent="0">
              <a:spcBef>
                <a:spcPts val="0"/>
              </a:spcBef>
              <a:defRPr sz="1100" b="0" i="0">
                <a:solidFill>
                  <a:schemeClr val="tx1">
                    <a:lumMod val="85000"/>
                    <a:lumOff val="15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01</a:t>
            </a:r>
          </a:p>
        </p:txBody>
      </p:sp>
      <p:sp>
        <p:nvSpPr>
          <p:cNvPr id="34" name="Espace réservé du texte 27">
            <a:extLst>
              <a:ext uri="{FF2B5EF4-FFF2-40B4-BE49-F238E27FC236}">
                <a16:creationId xmlns:a16="http://schemas.microsoft.com/office/drawing/2014/main" id="{EB4103EA-944F-7149-8789-2476AA567E12}"/>
              </a:ext>
            </a:extLst>
          </p:cNvPr>
          <p:cNvSpPr>
            <a:spLocks noGrp="1"/>
          </p:cNvSpPr>
          <p:nvPr>
            <p:ph type="body" sz="quarter" idx="22" hasCustomPrompt="1"/>
          </p:nvPr>
        </p:nvSpPr>
        <p:spPr>
          <a:xfrm>
            <a:off x="3455020" y="5808400"/>
            <a:ext cx="6096000" cy="381600"/>
          </a:xfrm>
          <a:prstGeom prst="rect">
            <a:avLst/>
          </a:prstGeom>
        </p:spPr>
        <p:txBody>
          <a:bodyPr vert="horz"/>
          <a:lstStyle>
            <a:lvl1pPr marL="0" indent="0">
              <a:spcBef>
                <a:spcPts val="0"/>
              </a:spcBef>
              <a:defRPr sz="1100" b="0" i="0">
                <a:solidFill>
                  <a:schemeClr val="bg1">
                    <a:lumMod val="50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35" name="Espace réservé du texte 27">
            <a:extLst>
              <a:ext uri="{FF2B5EF4-FFF2-40B4-BE49-F238E27FC236}">
                <a16:creationId xmlns:a16="http://schemas.microsoft.com/office/drawing/2014/main" id="{9F67ADD4-028E-5544-BA00-6CE1487FBE60}"/>
              </a:ext>
            </a:extLst>
          </p:cNvPr>
          <p:cNvSpPr>
            <a:spLocks noGrp="1"/>
          </p:cNvSpPr>
          <p:nvPr>
            <p:ph type="body" sz="quarter" idx="23" hasCustomPrompt="1"/>
          </p:nvPr>
        </p:nvSpPr>
        <p:spPr>
          <a:xfrm>
            <a:off x="3441699" y="6386652"/>
            <a:ext cx="5410200" cy="304800"/>
          </a:xfrm>
          <a:prstGeom prst="rect">
            <a:avLst/>
          </a:prstGeom>
        </p:spPr>
        <p:txBody>
          <a:bodyPr vert="horz"/>
          <a:lstStyle>
            <a:lvl1pPr marL="0" indent="0">
              <a:spcBef>
                <a:spcPts val="0"/>
              </a:spcBef>
              <a:defRPr sz="12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36" name="object 11">
            <a:extLst>
              <a:ext uri="{FF2B5EF4-FFF2-40B4-BE49-F238E27FC236}">
                <a16:creationId xmlns:a16="http://schemas.microsoft.com/office/drawing/2014/main" id="{FA434C50-338A-524E-B86B-9F3194D43B6E}"/>
              </a:ext>
            </a:extLst>
          </p:cNvPr>
          <p:cNvSpPr/>
          <p:nvPr userDrawn="1"/>
        </p:nvSpPr>
        <p:spPr>
          <a:xfrm>
            <a:off x="3441698" y="6753225"/>
            <a:ext cx="6669405" cy="0"/>
          </a:xfrm>
          <a:custGeom>
            <a:avLst/>
            <a:gdLst/>
            <a:ahLst/>
            <a:cxnLst/>
            <a:rect l="l" t="t" r="r" b="b"/>
            <a:pathLst>
              <a:path w="6669405">
                <a:moveTo>
                  <a:pt x="0" y="0"/>
                </a:moveTo>
                <a:lnTo>
                  <a:pt x="6668998" y="0"/>
                </a:lnTo>
              </a:path>
            </a:pathLst>
          </a:custGeom>
          <a:ln w="6350">
            <a:solidFill>
              <a:srgbClr val="212121"/>
            </a:solidFill>
          </a:ln>
        </p:spPr>
        <p:txBody>
          <a:bodyPr wrap="square" lIns="0" tIns="0" rIns="0" bIns="0" rtlCol="0"/>
          <a:lstStyle/>
          <a:p>
            <a:endParaRPr>
              <a:latin typeface="Montserrat"/>
            </a:endParaRPr>
          </a:p>
        </p:txBody>
      </p:sp>
      <p:sp>
        <p:nvSpPr>
          <p:cNvPr id="37" name="Espace réservé du texte 27">
            <a:extLst>
              <a:ext uri="{FF2B5EF4-FFF2-40B4-BE49-F238E27FC236}">
                <a16:creationId xmlns:a16="http://schemas.microsoft.com/office/drawing/2014/main" id="{4F07CD29-C9D6-924B-9180-55DD06CDA192}"/>
              </a:ext>
            </a:extLst>
          </p:cNvPr>
          <p:cNvSpPr>
            <a:spLocks noGrp="1"/>
          </p:cNvSpPr>
          <p:nvPr>
            <p:ph type="body" sz="quarter" idx="24" hasCustomPrompt="1"/>
          </p:nvPr>
        </p:nvSpPr>
        <p:spPr>
          <a:xfrm>
            <a:off x="9766300" y="6832136"/>
            <a:ext cx="381000" cy="381600"/>
          </a:xfrm>
          <a:prstGeom prst="rect">
            <a:avLst/>
          </a:prstGeom>
        </p:spPr>
        <p:txBody>
          <a:bodyPr vert="horz"/>
          <a:lstStyle>
            <a:lvl1pPr marL="0" indent="0">
              <a:spcBef>
                <a:spcPts val="0"/>
              </a:spcBef>
              <a:defRPr sz="1100" b="0" i="0">
                <a:solidFill>
                  <a:schemeClr val="tx1">
                    <a:lumMod val="85000"/>
                    <a:lumOff val="15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01</a:t>
            </a:r>
          </a:p>
        </p:txBody>
      </p:sp>
      <p:sp>
        <p:nvSpPr>
          <p:cNvPr id="38" name="Espace réservé du texte 27">
            <a:extLst>
              <a:ext uri="{FF2B5EF4-FFF2-40B4-BE49-F238E27FC236}">
                <a16:creationId xmlns:a16="http://schemas.microsoft.com/office/drawing/2014/main" id="{8D0E0F17-2CF5-D744-9E6A-852DEBB426C6}"/>
              </a:ext>
            </a:extLst>
          </p:cNvPr>
          <p:cNvSpPr>
            <a:spLocks noGrp="1"/>
          </p:cNvSpPr>
          <p:nvPr>
            <p:ph type="body" sz="quarter" idx="25" hasCustomPrompt="1"/>
          </p:nvPr>
        </p:nvSpPr>
        <p:spPr>
          <a:xfrm>
            <a:off x="3446597" y="6826286"/>
            <a:ext cx="6096000" cy="381600"/>
          </a:xfrm>
          <a:prstGeom prst="rect">
            <a:avLst/>
          </a:prstGeom>
        </p:spPr>
        <p:txBody>
          <a:bodyPr vert="horz"/>
          <a:lstStyle>
            <a:lvl1pPr marL="0" indent="0">
              <a:spcBef>
                <a:spcPts val="0"/>
              </a:spcBef>
              <a:defRPr sz="1100" b="0" i="0">
                <a:solidFill>
                  <a:schemeClr val="bg1">
                    <a:lumMod val="50000"/>
                  </a:schemeClr>
                </a:solidFill>
                <a:latin typeface="Open Sans"/>
                <a:cs typeface="Open Sans"/>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modifier les styles du texte du masque</a:t>
            </a:r>
          </a:p>
        </p:txBody>
      </p:sp>
      <p:sp>
        <p:nvSpPr>
          <p:cNvPr id="3" name="object 5">
            <a:extLst>
              <a:ext uri="{FF2B5EF4-FFF2-40B4-BE49-F238E27FC236}">
                <a16:creationId xmlns:a16="http://schemas.microsoft.com/office/drawing/2014/main" id="{7AEE0A8E-879B-DB61-0426-ED2BE2C77117}"/>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142616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commentaire droit">
    <p:spTree>
      <p:nvGrpSpPr>
        <p:cNvPr id="1" name=""/>
        <p:cNvGrpSpPr/>
        <p:nvPr/>
      </p:nvGrpSpPr>
      <p:grpSpPr>
        <a:xfrm>
          <a:off x="0" y="0"/>
          <a:ext cx="0" cy="0"/>
          <a:chOff x="0" y="0"/>
          <a:chExt cx="0" cy="0"/>
        </a:xfrm>
      </p:grpSpPr>
      <p:sp>
        <p:nvSpPr>
          <p:cNvPr id="6" name="Holder 4">
            <a:extLst>
              <a:ext uri="{FF2B5EF4-FFF2-40B4-BE49-F238E27FC236}">
                <a16:creationId xmlns:a16="http://schemas.microsoft.com/office/drawing/2014/main" id="{644FA057-B9D7-9842-9CE0-BB4A942F575A}"/>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3" name="Espace réservé du texte 27">
            <a:extLst>
              <a:ext uri="{FF2B5EF4-FFF2-40B4-BE49-F238E27FC236}">
                <a16:creationId xmlns:a16="http://schemas.microsoft.com/office/drawing/2014/main" id="{47DA23CA-D705-AA4C-9454-4A709567D983}"/>
              </a:ext>
            </a:extLst>
          </p:cNvPr>
          <p:cNvSpPr>
            <a:spLocks noGrp="1"/>
          </p:cNvSpPr>
          <p:nvPr>
            <p:ph type="body" sz="quarter" idx="10" hasCustomPrompt="1"/>
          </p:nvPr>
        </p:nvSpPr>
        <p:spPr>
          <a:xfrm>
            <a:off x="546019" y="1342461"/>
            <a:ext cx="5410281" cy="304672"/>
          </a:xfrm>
          <a:prstGeom prst="rect">
            <a:avLst/>
          </a:prstGeom>
        </p:spPr>
        <p:txBody>
          <a:bodyPr vert="horz">
            <a:noAutofit/>
          </a:bodyPr>
          <a:lstStyle>
            <a:lvl1pPr marL="0" indent="0">
              <a:spcBef>
                <a:spcPts val="0"/>
              </a:spcBef>
              <a:defRPr sz="1400" b="0" i="1">
                <a:solidFill>
                  <a:schemeClr val="accent2"/>
                </a:solidFill>
                <a:latin typeface="Montserrat Medium" pitchFamily="2" charset="77"/>
                <a:cs typeface="Montserrat Medium"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5" name="Espace réservé du texte 27">
            <a:extLst>
              <a:ext uri="{FF2B5EF4-FFF2-40B4-BE49-F238E27FC236}">
                <a16:creationId xmlns:a16="http://schemas.microsoft.com/office/drawing/2014/main" id="{955C5576-FD80-1747-8D11-EEE999EFD849}"/>
              </a:ext>
            </a:extLst>
          </p:cNvPr>
          <p:cNvSpPr>
            <a:spLocks noGrp="1"/>
          </p:cNvSpPr>
          <p:nvPr>
            <p:ph type="body" sz="quarter" idx="26"/>
          </p:nvPr>
        </p:nvSpPr>
        <p:spPr>
          <a:xfrm>
            <a:off x="7491889" y="2301899"/>
            <a:ext cx="2827870" cy="4329958"/>
          </a:xfrm>
          <a:prstGeom prst="rect">
            <a:avLst/>
          </a:prstGeom>
        </p:spPr>
        <p:txBody>
          <a:bodyPr vert="horz">
            <a:normAutofit/>
          </a:bodyPr>
          <a:lstStyle>
            <a:lvl1pPr marL="0" indent="0" algn="l">
              <a:defRPr sz="1200" b="0" i="0">
                <a:solidFill>
                  <a:schemeClr val="tx2"/>
                </a:solidFill>
                <a:latin typeface="PT Sans" panose="020B0503020203020204" pitchFamily="34" charset="77"/>
                <a:ea typeface="Open Sans" panose="020B0606030504020204" pitchFamily="34" charset="0"/>
                <a:cs typeface="Open Sans" panose="020B0606030504020204" pitchFamily="34" charset="0"/>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6" name="Espace réservé du texte 27">
            <a:extLst>
              <a:ext uri="{FF2B5EF4-FFF2-40B4-BE49-F238E27FC236}">
                <a16:creationId xmlns:a16="http://schemas.microsoft.com/office/drawing/2014/main" id="{3C6F90EB-83DD-EC4F-93FD-1F8281471834}"/>
              </a:ext>
            </a:extLst>
          </p:cNvPr>
          <p:cNvSpPr>
            <a:spLocks noGrp="1"/>
          </p:cNvSpPr>
          <p:nvPr>
            <p:ph type="body" sz="quarter" idx="33"/>
          </p:nvPr>
        </p:nvSpPr>
        <p:spPr>
          <a:xfrm>
            <a:off x="7491889" y="1804170"/>
            <a:ext cx="2827870" cy="304672"/>
          </a:xfrm>
          <a:prstGeom prst="rect">
            <a:avLst/>
          </a:prstGeom>
        </p:spPr>
        <p:txBody>
          <a:bodyPr vert="horz">
            <a:noAutofit/>
          </a:bodyPr>
          <a:lstStyle>
            <a:lvl1pPr marL="0" indent="0">
              <a:spcBef>
                <a:spcPts val="0"/>
              </a:spcBef>
              <a:defRPr sz="1100" b="1" i="0">
                <a:solidFill>
                  <a:schemeClr val="tx2"/>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7" name="Espace réservé du texte 27">
            <a:extLst>
              <a:ext uri="{FF2B5EF4-FFF2-40B4-BE49-F238E27FC236}">
                <a16:creationId xmlns:a16="http://schemas.microsoft.com/office/drawing/2014/main" id="{5B972D82-9461-6542-A5BE-F4D40CAA718A}"/>
              </a:ext>
            </a:extLst>
          </p:cNvPr>
          <p:cNvSpPr>
            <a:spLocks noGrp="1"/>
          </p:cNvSpPr>
          <p:nvPr>
            <p:ph type="body" sz="quarter" idx="34"/>
          </p:nvPr>
        </p:nvSpPr>
        <p:spPr>
          <a:xfrm>
            <a:off x="427023" y="885825"/>
            <a:ext cx="9872674" cy="304800"/>
          </a:xfrm>
          <a:prstGeom prst="rect">
            <a:avLst/>
          </a:prstGeom>
        </p:spPr>
        <p:txBody>
          <a:bodyPr vert="horz"/>
          <a:lstStyle>
            <a:lvl1pPr marL="0" indent="0">
              <a:spcBef>
                <a:spcPts val="0"/>
              </a:spcBef>
              <a:defRPr sz="16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20" name="Image 19">
            <a:extLst>
              <a:ext uri="{FF2B5EF4-FFF2-40B4-BE49-F238E27FC236}">
                <a16:creationId xmlns:a16="http://schemas.microsoft.com/office/drawing/2014/main" id="{3280C52B-CDDF-C243-87C7-800033CE23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24" name="Espace réservé du texte 26">
            <a:extLst>
              <a:ext uri="{FF2B5EF4-FFF2-40B4-BE49-F238E27FC236}">
                <a16:creationId xmlns:a16="http://schemas.microsoft.com/office/drawing/2014/main" id="{AD1FBE2C-5A04-7540-B52B-D0A0A6CB6007}"/>
              </a:ext>
            </a:extLst>
          </p:cNvPr>
          <p:cNvSpPr>
            <a:spLocks noGrp="1"/>
          </p:cNvSpPr>
          <p:nvPr>
            <p:ph type="body" sz="quarter" idx="4294967295"/>
          </p:nvPr>
        </p:nvSpPr>
        <p:spPr>
          <a:xfrm>
            <a:off x="4508500" y="7325143"/>
            <a:ext cx="57911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7" name="Espace réservé pour une image  6">
            <a:extLst>
              <a:ext uri="{FF2B5EF4-FFF2-40B4-BE49-F238E27FC236}">
                <a16:creationId xmlns:a16="http://schemas.microsoft.com/office/drawing/2014/main" id="{76F05685-6EB3-2E4A-C027-9FAB66A0AC08}"/>
              </a:ext>
            </a:extLst>
          </p:cNvPr>
          <p:cNvSpPr>
            <a:spLocks noGrp="1" noChangeAspect="1"/>
          </p:cNvSpPr>
          <p:nvPr>
            <p:ph type="pic" sz="quarter" idx="35"/>
          </p:nvPr>
        </p:nvSpPr>
        <p:spPr>
          <a:xfrm>
            <a:off x="423813" y="2291842"/>
            <a:ext cx="6937631" cy="4350073"/>
          </a:xfrm>
          <a:prstGeom prst="rect">
            <a:avLst/>
          </a:prstGeom>
          <a:noFill/>
        </p:spPr>
        <p:txBody>
          <a:bodyPr/>
          <a:lstStyle/>
          <a:p>
            <a:r>
              <a:rPr lang="fr-FR"/>
              <a:t>Cliquez sur l'icône pour ajouter une image</a:t>
            </a:r>
          </a:p>
        </p:txBody>
      </p:sp>
      <p:sp>
        <p:nvSpPr>
          <p:cNvPr id="2" name="object 5">
            <a:extLst>
              <a:ext uri="{FF2B5EF4-FFF2-40B4-BE49-F238E27FC236}">
                <a16:creationId xmlns:a16="http://schemas.microsoft.com/office/drawing/2014/main" id="{A2D08C0B-6A32-2790-424F-DB7C22E0C060}"/>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1 contenu">
    <p:spTree>
      <p:nvGrpSpPr>
        <p:cNvPr id="1" name=""/>
        <p:cNvGrpSpPr/>
        <p:nvPr/>
      </p:nvGrpSpPr>
      <p:grpSpPr>
        <a:xfrm>
          <a:off x="0" y="0"/>
          <a:ext cx="0" cy="0"/>
          <a:chOff x="0" y="0"/>
          <a:chExt cx="0" cy="0"/>
        </a:xfrm>
      </p:grpSpPr>
      <p:sp>
        <p:nvSpPr>
          <p:cNvPr id="2" name="Title 1"/>
          <p:cNvSpPr>
            <a:spLocks noGrp="1"/>
          </p:cNvSpPr>
          <p:nvPr>
            <p:ph type="title"/>
          </p:nvPr>
        </p:nvSpPr>
        <p:spPr>
          <a:xfrm>
            <a:off x="42521000" y="517352"/>
            <a:ext cx="8795322" cy="605028"/>
          </a:xfrm>
          <a:prstGeom prst="rect">
            <a:avLst/>
          </a:prstGeom>
        </p:spPr>
        <p:txBody>
          <a:bodyPr/>
          <a:lstStyle/>
          <a:p>
            <a:r>
              <a:rPr lang="fr-FR"/>
              <a:t>Modifiez le style du titre</a:t>
            </a:r>
            <a:endParaRPr lang="en-US"/>
          </a:p>
        </p:txBody>
      </p:sp>
      <p:sp>
        <p:nvSpPr>
          <p:cNvPr id="3" name="Content Placeholder 2"/>
          <p:cNvSpPr>
            <a:spLocks noGrp="1"/>
          </p:cNvSpPr>
          <p:nvPr>
            <p:ph idx="1"/>
          </p:nvPr>
        </p:nvSpPr>
        <p:spPr>
          <a:xfrm>
            <a:off x="427023" y="1971332"/>
            <a:ext cx="9872675" cy="5010493"/>
          </a:xfrm>
          <a:prstGeom prst="rect">
            <a:avLst/>
          </a:prstGeom>
        </p:spPr>
        <p:txBody>
          <a:bodyPr/>
          <a:lstStyle>
            <a:lvl1pPr marL="0" inden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Holder 4">
            <a:extLst>
              <a:ext uri="{FF2B5EF4-FFF2-40B4-BE49-F238E27FC236}">
                <a16:creationId xmlns:a16="http://schemas.microsoft.com/office/drawing/2014/main" id="{F5D633DD-60AE-5648-B900-9BA3E7EBE725}"/>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1" name="Espace réservé du texte 27">
            <a:extLst>
              <a:ext uri="{FF2B5EF4-FFF2-40B4-BE49-F238E27FC236}">
                <a16:creationId xmlns:a16="http://schemas.microsoft.com/office/drawing/2014/main" id="{0493151B-C034-0847-B60D-AE6F824B0A3C}"/>
              </a:ext>
            </a:extLst>
          </p:cNvPr>
          <p:cNvSpPr>
            <a:spLocks noGrp="1"/>
          </p:cNvSpPr>
          <p:nvPr>
            <p:ph type="body" sz="quarter" idx="10"/>
          </p:nvPr>
        </p:nvSpPr>
        <p:spPr>
          <a:xfrm>
            <a:off x="427023" y="885825"/>
            <a:ext cx="9872674" cy="304800"/>
          </a:xfrm>
          <a:prstGeom prst="rect">
            <a:avLst/>
          </a:prstGeom>
        </p:spPr>
        <p:txBody>
          <a:bodyPr vert="horz"/>
          <a:lstStyle>
            <a:lvl1pPr marL="0" indent="0">
              <a:spcBef>
                <a:spcPts val="0"/>
              </a:spcBef>
              <a:defRPr sz="16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2" name="Espace réservé du texte 27">
            <a:extLst>
              <a:ext uri="{FF2B5EF4-FFF2-40B4-BE49-F238E27FC236}">
                <a16:creationId xmlns:a16="http://schemas.microsoft.com/office/drawing/2014/main" id="{3A41E1E9-3B25-D048-8A46-C100F52A4611}"/>
              </a:ext>
            </a:extLst>
          </p:cNvPr>
          <p:cNvSpPr>
            <a:spLocks noGrp="1"/>
          </p:cNvSpPr>
          <p:nvPr>
            <p:ph type="body" sz="quarter" idx="19" hasCustomPrompt="1"/>
          </p:nvPr>
        </p:nvSpPr>
        <p:spPr>
          <a:xfrm>
            <a:off x="427023" y="1343025"/>
            <a:ext cx="9872674" cy="304800"/>
          </a:xfrm>
          <a:prstGeom prst="rect">
            <a:avLst/>
          </a:prstGeom>
        </p:spPr>
        <p:txBody>
          <a:bodyPr vert="horz"/>
          <a:lstStyle>
            <a:lvl1pPr marL="0" indent="0">
              <a:spcBef>
                <a:spcPts val="0"/>
              </a:spcBef>
              <a:defRPr sz="1400" b="0" i="1">
                <a:solidFill>
                  <a:schemeClr val="accent2"/>
                </a:solidFill>
                <a:latin typeface="Montserrat Medium" pitchFamily="2" charset="77"/>
                <a:cs typeface="Montserrat Medium"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14" name="Image 13">
            <a:extLst>
              <a:ext uri="{FF2B5EF4-FFF2-40B4-BE49-F238E27FC236}">
                <a16:creationId xmlns:a16="http://schemas.microsoft.com/office/drawing/2014/main" id="{90DC8D55-B40E-1445-8539-C54ABE49F2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5" name="Espace réservé du texte 26">
            <a:extLst>
              <a:ext uri="{FF2B5EF4-FFF2-40B4-BE49-F238E27FC236}">
                <a16:creationId xmlns:a16="http://schemas.microsoft.com/office/drawing/2014/main" id="{E862E608-82A1-E44A-9A28-E9F88EEF0D2F}"/>
              </a:ext>
            </a:extLst>
          </p:cNvPr>
          <p:cNvSpPr>
            <a:spLocks noGrp="1"/>
          </p:cNvSpPr>
          <p:nvPr>
            <p:ph type="body" sz="quarter" idx="4294967295"/>
          </p:nvPr>
        </p:nvSpPr>
        <p:spPr>
          <a:xfrm>
            <a:off x="4660900" y="7325143"/>
            <a:ext cx="5638799" cy="228600"/>
          </a:xfrm>
          <a:prstGeom prst="rect">
            <a:avLst/>
          </a:prstGeom>
        </p:spPr>
        <p:txBody>
          <a:bodyPr>
            <a:normAutofit/>
          </a:bodyPr>
          <a:lstStyle>
            <a:lvl1pPr marL="0" algn="r">
              <a:defRPr sz="800" b="0" i="0">
                <a:solidFill>
                  <a:schemeClr val="tx1"/>
                </a:solidFill>
                <a:latin typeface="Montserrat Light" pitchFamily="2" charset="77"/>
              </a:defRPr>
            </a:lvl1pPr>
          </a:lstStyle>
          <a:p>
            <a:pPr lvl="0"/>
            <a:r>
              <a:rPr lang="fr-FR"/>
              <a:t>Cliquez pour modifier les styles du texte du masque</a:t>
            </a:r>
          </a:p>
        </p:txBody>
      </p:sp>
      <p:sp>
        <p:nvSpPr>
          <p:cNvPr id="4" name="object 5">
            <a:extLst>
              <a:ext uri="{FF2B5EF4-FFF2-40B4-BE49-F238E27FC236}">
                <a16:creationId xmlns:a16="http://schemas.microsoft.com/office/drawing/2014/main" id="{0CA2596A-D57C-D574-3ADC-2CDE3502635C}"/>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avec fond + 1 contenu">
    <p:spTree>
      <p:nvGrpSpPr>
        <p:cNvPr id="1" name=""/>
        <p:cNvGrpSpPr/>
        <p:nvPr/>
      </p:nvGrpSpPr>
      <p:grpSpPr>
        <a:xfrm>
          <a:off x="0" y="0"/>
          <a:ext cx="0" cy="0"/>
          <a:chOff x="0" y="0"/>
          <a:chExt cx="0" cy="0"/>
        </a:xfrm>
      </p:grpSpPr>
      <p:sp>
        <p:nvSpPr>
          <p:cNvPr id="25" name="Rectangle 24"/>
          <p:cNvSpPr/>
          <p:nvPr/>
        </p:nvSpPr>
        <p:spPr>
          <a:xfrm>
            <a:off x="392780" y="835241"/>
            <a:ext cx="9906917" cy="431584"/>
          </a:xfrm>
          <a:prstGeom prst="rect">
            <a:avLst/>
          </a:prstGeom>
          <a:solidFill>
            <a:schemeClr val="tx1"/>
          </a:solidFill>
          <a:ln>
            <a:noFill/>
          </a:ln>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lIns="104352" tIns="52176" rIns="104352" bIns="52176" spcCol="0" rtlCol="0" anchor="ctr"/>
          <a:lstStyle/>
          <a:p>
            <a:pPr algn="ctr"/>
            <a:endParaRPr lang="fr-FR" sz="2100"/>
          </a:p>
        </p:txBody>
      </p:sp>
      <p:sp>
        <p:nvSpPr>
          <p:cNvPr id="18" name="Text Placeholder 2"/>
          <p:cNvSpPr>
            <a:spLocks noGrp="1"/>
          </p:cNvSpPr>
          <p:nvPr>
            <p:ph idx="1"/>
          </p:nvPr>
        </p:nvSpPr>
        <p:spPr>
          <a:xfrm>
            <a:off x="392486" y="2044326"/>
            <a:ext cx="9906917" cy="4937499"/>
          </a:xfrm>
          <a:prstGeom prst="rect">
            <a:avLst/>
          </a:prstGeom>
        </p:spPr>
        <p:txBody>
          <a:bodyPr vert="horz" lIns="104308" tIns="52154" rIns="104308" bIns="52154" rtlCol="0">
            <a:normAutofit/>
          </a:bodyPr>
          <a:lstStyle>
            <a:lvl1pPr marL="0" inden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192" y="6753225"/>
            <a:ext cx="901908" cy="901908"/>
          </a:xfrm>
          <a:prstGeom prst="rect">
            <a:avLst/>
          </a:prstGeom>
        </p:spPr>
      </p:pic>
      <p:sp>
        <p:nvSpPr>
          <p:cNvPr id="9" name="Holder 4">
            <a:extLst>
              <a:ext uri="{FF2B5EF4-FFF2-40B4-BE49-F238E27FC236}">
                <a16:creationId xmlns:a16="http://schemas.microsoft.com/office/drawing/2014/main" id="{6F5E0A03-B477-7F43-979C-EBCFF81F4A8B}"/>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5" name="Espace réservé du texte 27">
            <a:extLst>
              <a:ext uri="{FF2B5EF4-FFF2-40B4-BE49-F238E27FC236}">
                <a16:creationId xmlns:a16="http://schemas.microsoft.com/office/drawing/2014/main" id="{1079CA5D-F598-2146-9CB6-729D26E02605}"/>
              </a:ext>
            </a:extLst>
          </p:cNvPr>
          <p:cNvSpPr>
            <a:spLocks noGrp="1"/>
          </p:cNvSpPr>
          <p:nvPr>
            <p:ph type="body" sz="quarter" idx="10"/>
          </p:nvPr>
        </p:nvSpPr>
        <p:spPr>
          <a:xfrm>
            <a:off x="427023" y="885825"/>
            <a:ext cx="9872674" cy="304800"/>
          </a:xfrm>
          <a:prstGeom prst="rect">
            <a:avLst/>
          </a:prstGeom>
        </p:spPr>
        <p:txBody>
          <a:bodyPr vert="horz">
            <a:noAutofit/>
          </a:bodyPr>
          <a:lstStyle>
            <a:lvl1pPr marL="0" indent="0">
              <a:spcBef>
                <a:spcPts val="0"/>
              </a:spcBef>
              <a:defRPr sz="1400" b="0" i="0">
                <a:solidFill>
                  <a:schemeClr val="bg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6" name="Espace réservé du texte 27">
            <a:extLst>
              <a:ext uri="{FF2B5EF4-FFF2-40B4-BE49-F238E27FC236}">
                <a16:creationId xmlns:a16="http://schemas.microsoft.com/office/drawing/2014/main" id="{2145C83B-99E3-E448-849D-0EFAA233D666}"/>
              </a:ext>
            </a:extLst>
          </p:cNvPr>
          <p:cNvSpPr>
            <a:spLocks noGrp="1"/>
          </p:cNvSpPr>
          <p:nvPr>
            <p:ph type="body" sz="quarter" idx="19"/>
          </p:nvPr>
        </p:nvSpPr>
        <p:spPr>
          <a:xfrm>
            <a:off x="392486" y="1343025"/>
            <a:ext cx="9907211" cy="304800"/>
          </a:xfrm>
          <a:prstGeom prst="rect">
            <a:avLst/>
          </a:prstGeom>
        </p:spPr>
        <p:txBody>
          <a:bodyPr vert="horz"/>
          <a:lstStyle>
            <a:lvl1pPr marL="0" indent="0">
              <a:spcBef>
                <a:spcPts val="0"/>
              </a:spcBef>
              <a:defRPr sz="1100" b="1" i="0">
                <a:solidFill>
                  <a:schemeClr val="tx1"/>
                </a:solidFill>
                <a:latin typeface="Montserrat"/>
                <a:cs typeface="Montserrat"/>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20" name="Image 19">
            <a:extLst>
              <a:ext uri="{FF2B5EF4-FFF2-40B4-BE49-F238E27FC236}">
                <a16:creationId xmlns:a16="http://schemas.microsoft.com/office/drawing/2014/main" id="{5C5F29B1-6254-6E48-9430-D3B2B59524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2" name="Espace réservé du texte 26">
            <a:extLst>
              <a:ext uri="{FF2B5EF4-FFF2-40B4-BE49-F238E27FC236}">
                <a16:creationId xmlns:a16="http://schemas.microsoft.com/office/drawing/2014/main" id="{B2A90A14-669E-B346-A2F5-CC5C1B441E11}"/>
              </a:ext>
            </a:extLst>
          </p:cNvPr>
          <p:cNvSpPr>
            <a:spLocks noGrp="1"/>
          </p:cNvSpPr>
          <p:nvPr>
            <p:ph type="body" sz="quarter" idx="4294967295"/>
          </p:nvPr>
        </p:nvSpPr>
        <p:spPr>
          <a:xfrm>
            <a:off x="4889500" y="7325143"/>
            <a:ext cx="54101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82C302F3-1D05-9B76-D2D8-067F95177091}"/>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extLst>
      <p:ext uri="{BB962C8B-B14F-4D97-AF65-F5344CB8AC3E}">
        <p14:creationId xmlns:p14="http://schemas.microsoft.com/office/powerpoint/2010/main" val="2875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fond + commentaire + graph">
    <p:spTree>
      <p:nvGrpSpPr>
        <p:cNvPr id="1" name=""/>
        <p:cNvGrpSpPr/>
        <p:nvPr/>
      </p:nvGrpSpPr>
      <p:grpSpPr>
        <a:xfrm>
          <a:off x="0" y="0"/>
          <a:ext cx="0" cy="0"/>
          <a:chOff x="0" y="0"/>
          <a:chExt cx="0" cy="0"/>
        </a:xfrm>
      </p:grpSpPr>
      <p:sp>
        <p:nvSpPr>
          <p:cNvPr id="8" name="Holder 4">
            <a:extLst>
              <a:ext uri="{FF2B5EF4-FFF2-40B4-BE49-F238E27FC236}">
                <a16:creationId xmlns:a16="http://schemas.microsoft.com/office/drawing/2014/main" id="{D10381E3-85ED-7148-AB95-5548B071E2BA}"/>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0" name="object 23">
            <a:extLst>
              <a:ext uri="{FF2B5EF4-FFF2-40B4-BE49-F238E27FC236}">
                <a16:creationId xmlns:a16="http://schemas.microsoft.com/office/drawing/2014/main" id="{16B8C118-1E5C-B14E-9955-94535AF19C5F}"/>
              </a:ext>
            </a:extLst>
          </p:cNvPr>
          <p:cNvSpPr txBox="1"/>
          <p:nvPr userDrawn="1"/>
        </p:nvSpPr>
        <p:spPr>
          <a:xfrm>
            <a:off x="3507440" y="884868"/>
            <a:ext cx="6737724" cy="686757"/>
          </a:xfrm>
          <a:prstGeom prst="rect">
            <a:avLst/>
          </a:prstGeom>
          <a:solidFill>
            <a:schemeClr val="tx2"/>
          </a:solidFill>
        </p:spPr>
        <p:txBody>
          <a:bodyPr vert="horz" wrap="square" lIns="0" tIns="125095" rIns="0" bIns="0" rtlCol="0">
            <a:noAutofit/>
          </a:bodyPr>
          <a:lstStyle/>
          <a:p>
            <a:pPr marL="259715" marR="251460" algn="just">
              <a:lnSpc>
                <a:spcPct val="100000"/>
              </a:lnSpc>
              <a:spcBef>
                <a:spcPts val="985"/>
              </a:spcBef>
            </a:pPr>
            <a:endParaRPr sz="1200">
              <a:latin typeface="UniversLTStd-Light"/>
              <a:cs typeface="UniversLTStd-Light"/>
            </a:endParaRPr>
          </a:p>
        </p:txBody>
      </p:sp>
      <p:sp>
        <p:nvSpPr>
          <p:cNvPr id="11" name="object 23">
            <a:extLst>
              <a:ext uri="{FF2B5EF4-FFF2-40B4-BE49-F238E27FC236}">
                <a16:creationId xmlns:a16="http://schemas.microsoft.com/office/drawing/2014/main" id="{8F5AF376-C8DB-EF40-8FD8-AF03500B352A}"/>
              </a:ext>
            </a:extLst>
          </p:cNvPr>
          <p:cNvSpPr txBox="1"/>
          <p:nvPr userDrawn="1"/>
        </p:nvSpPr>
        <p:spPr>
          <a:xfrm>
            <a:off x="427024" y="884870"/>
            <a:ext cx="3014676" cy="686756"/>
          </a:xfrm>
          <a:prstGeom prst="rect">
            <a:avLst/>
          </a:prstGeom>
          <a:solidFill>
            <a:schemeClr val="tx2"/>
          </a:solidFill>
        </p:spPr>
        <p:txBody>
          <a:bodyPr vert="horz" wrap="square" lIns="0" tIns="125095" rIns="0" bIns="0" rtlCol="0">
            <a:noAutofit/>
          </a:bodyPr>
          <a:lstStyle/>
          <a:p>
            <a:pPr marL="259715" marR="251460" algn="just">
              <a:lnSpc>
                <a:spcPct val="100000"/>
              </a:lnSpc>
              <a:spcBef>
                <a:spcPts val="985"/>
              </a:spcBef>
            </a:pPr>
            <a:endParaRPr sz="1200">
              <a:latin typeface="UniversLTStd-Light"/>
              <a:cs typeface="UniversLTStd-Light"/>
            </a:endParaRPr>
          </a:p>
        </p:txBody>
      </p:sp>
      <p:sp>
        <p:nvSpPr>
          <p:cNvPr id="12" name="Espace réservé du texte 4">
            <a:extLst>
              <a:ext uri="{FF2B5EF4-FFF2-40B4-BE49-F238E27FC236}">
                <a16:creationId xmlns:a16="http://schemas.microsoft.com/office/drawing/2014/main" id="{C9850487-17E4-3345-AA11-D9480993D664}"/>
              </a:ext>
            </a:extLst>
          </p:cNvPr>
          <p:cNvSpPr>
            <a:spLocks noGrp="1"/>
          </p:cNvSpPr>
          <p:nvPr>
            <p:ph type="body" sz="quarter" idx="20"/>
          </p:nvPr>
        </p:nvSpPr>
        <p:spPr>
          <a:xfrm>
            <a:off x="3714376" y="1000125"/>
            <a:ext cx="6280524" cy="304800"/>
          </a:xfrm>
          <a:prstGeom prst="rect">
            <a:avLst/>
          </a:prstGeom>
        </p:spPr>
        <p:txBody>
          <a:bodyPr>
            <a:normAutofit/>
          </a:bodyPr>
          <a:lstStyle>
            <a:lvl1pPr marL="0" indent="0">
              <a:spcBef>
                <a:spcPts val="0"/>
              </a:spcBef>
              <a:defRPr sz="1200" b="0" i="0">
                <a:solidFill>
                  <a:schemeClr val="bg1"/>
                </a:solidFill>
                <a:latin typeface="Montserrat Light" pitchFamily="2" charset="77"/>
              </a:defRPr>
            </a:lvl1pPr>
          </a:lstStyle>
          <a:p>
            <a:pPr lvl="0"/>
            <a:r>
              <a:rPr lang="fr-FR"/>
              <a:t>Cliquez pour modifier les styles du texte du masque</a:t>
            </a:r>
          </a:p>
        </p:txBody>
      </p:sp>
      <p:sp>
        <p:nvSpPr>
          <p:cNvPr id="13" name="Espace réservé du texte 5">
            <a:extLst>
              <a:ext uri="{FF2B5EF4-FFF2-40B4-BE49-F238E27FC236}">
                <a16:creationId xmlns:a16="http://schemas.microsoft.com/office/drawing/2014/main" id="{45BF1FDA-E688-D64B-8923-D9B98CC59F02}"/>
              </a:ext>
            </a:extLst>
          </p:cNvPr>
          <p:cNvSpPr>
            <a:spLocks noGrp="1"/>
          </p:cNvSpPr>
          <p:nvPr>
            <p:ph type="body" sz="quarter" idx="29"/>
          </p:nvPr>
        </p:nvSpPr>
        <p:spPr>
          <a:xfrm>
            <a:off x="674806" y="1000125"/>
            <a:ext cx="2622924" cy="381000"/>
          </a:xfrm>
          <a:prstGeom prst="rect">
            <a:avLst/>
          </a:prstGeom>
        </p:spPr>
        <p:txBody>
          <a:bodyPr>
            <a:normAutofit/>
          </a:bodyPr>
          <a:lstStyle>
            <a:lvl1pPr marL="0" indent="0">
              <a:spcBef>
                <a:spcPts val="0"/>
              </a:spcBef>
              <a:defRPr sz="1200">
                <a:solidFill>
                  <a:schemeClr val="bg1"/>
                </a:solidFill>
                <a:latin typeface="Montserrat" pitchFamily="2" charset="77"/>
              </a:defRPr>
            </a:lvl1pPr>
          </a:lstStyle>
          <a:p>
            <a:pPr lvl="0"/>
            <a:r>
              <a:rPr lang="fr-FR"/>
              <a:t>Cliquez pour modifier les styles du texte du masque</a:t>
            </a:r>
          </a:p>
        </p:txBody>
      </p:sp>
      <p:sp>
        <p:nvSpPr>
          <p:cNvPr id="14" name="Text Placeholder 2">
            <a:extLst>
              <a:ext uri="{FF2B5EF4-FFF2-40B4-BE49-F238E27FC236}">
                <a16:creationId xmlns:a16="http://schemas.microsoft.com/office/drawing/2014/main" id="{FC31ED55-2CFF-694D-8539-3F261151EC96}"/>
              </a:ext>
            </a:extLst>
          </p:cNvPr>
          <p:cNvSpPr>
            <a:spLocks noGrp="1"/>
          </p:cNvSpPr>
          <p:nvPr>
            <p:ph idx="1"/>
          </p:nvPr>
        </p:nvSpPr>
        <p:spPr>
          <a:xfrm>
            <a:off x="427024" y="2044326"/>
            <a:ext cx="9814119" cy="3947777"/>
          </a:xfrm>
          <a:prstGeom prst="rect">
            <a:avLst/>
          </a:prstGeom>
        </p:spPr>
        <p:txBody>
          <a:bodyPr vert="horz" lIns="104308" tIns="52154" rIns="104308" bIns="52154" rtlCol="0">
            <a:normAutofit/>
          </a:bodyPr>
          <a:lstStyle>
            <a:lvl1pPr marL="0" inden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7" name="Image 16">
            <a:extLst>
              <a:ext uri="{FF2B5EF4-FFF2-40B4-BE49-F238E27FC236}">
                <a16:creationId xmlns:a16="http://schemas.microsoft.com/office/drawing/2014/main" id="{CD05D970-01A9-2741-AAD4-0134DB480D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5" name="Espace réservé du texte 26">
            <a:extLst>
              <a:ext uri="{FF2B5EF4-FFF2-40B4-BE49-F238E27FC236}">
                <a16:creationId xmlns:a16="http://schemas.microsoft.com/office/drawing/2014/main" id="{27D1E8D5-9B1B-BC4C-A1A2-83F25F0DE9F6}"/>
              </a:ext>
            </a:extLst>
          </p:cNvPr>
          <p:cNvSpPr>
            <a:spLocks noGrp="1"/>
          </p:cNvSpPr>
          <p:nvPr>
            <p:ph type="body" sz="quarter" idx="4294967295"/>
          </p:nvPr>
        </p:nvSpPr>
        <p:spPr>
          <a:xfrm>
            <a:off x="4127500" y="7325143"/>
            <a:ext cx="61721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943F056E-8F1F-DFF7-F969-353EC8AC4EEF}"/>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 2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7022" y="1952625"/>
            <a:ext cx="4691077" cy="4876799"/>
          </a:xfrm>
          <a:prstGeom prst="rect">
            <a:avLst/>
          </a:prstGeom>
        </p:spPr>
        <p:txBody>
          <a:bodyPr/>
          <a:lstStyle>
            <a:lvl1pPr marL="0" indent="0">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346700" y="1952626"/>
            <a:ext cx="4952997" cy="4876798"/>
          </a:xfrm>
          <a:prstGeom prst="rect">
            <a:avLst/>
          </a:prstGeom>
        </p:spPr>
        <p:txBody>
          <a:bodyPr/>
          <a:lstStyle>
            <a:lvl1pPr marL="0" indent="0">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Holder 4">
            <a:extLst>
              <a:ext uri="{FF2B5EF4-FFF2-40B4-BE49-F238E27FC236}">
                <a16:creationId xmlns:a16="http://schemas.microsoft.com/office/drawing/2014/main" id="{022398B3-2ACC-F241-A7BA-D807EDF52A59}"/>
              </a:ext>
            </a:extLst>
          </p:cNvPr>
          <p:cNvSpPr txBox="1">
            <a:spLocks/>
          </p:cNvSpPr>
          <p:nvPr userDrawn="1"/>
        </p:nvSpPr>
        <p:spPr>
          <a:xfrm>
            <a:off x="393701" y="7286625"/>
            <a:ext cx="2459482" cy="228600"/>
          </a:xfrm>
          <a:prstGeom prst="rect">
            <a:avLst/>
          </a:prstGeom>
          <a:ln w="19050">
            <a:solidFill>
              <a:srgbClr val="FFFFFF"/>
            </a:solidFill>
          </a:ln>
        </p:spPr>
        <p:txBody>
          <a:bodyPr vert="horz" lIns="0" tIns="0" rIns="0" bIns="0" rtlCol="0" anchor="ctr">
            <a:normAutofit/>
          </a:bodyPr>
          <a:lstStyle>
            <a:defPPr>
              <a:defRPr lang="fr-FR"/>
            </a:defPPr>
            <a:lvl1pPr marL="0" algn="l" defTabSz="457154" rtl="0" eaLnBrk="1" latinLnBrk="0" hangingPunct="1">
              <a:defRPr sz="1000" b="1" kern="1200">
                <a:solidFill>
                  <a:schemeClr val="tx1"/>
                </a:solidFill>
                <a:latin typeface="Montserrat"/>
                <a:ea typeface="+mn-ea"/>
                <a:cs typeface="Montserrat"/>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a:lstStyle>
          <a:p>
            <a:fld id="{B6F15528-21DE-4FAA-801E-634DDDAF4B2B}" type="slidenum">
              <a:rPr lang="uk-UA" smtClean="0"/>
              <a:pPr/>
              <a:t>‹N°›</a:t>
            </a:fld>
            <a:endParaRPr lang="uk-UA"/>
          </a:p>
        </p:txBody>
      </p:sp>
      <p:sp>
        <p:nvSpPr>
          <p:cNvPr id="16" name="Espace réservé du texte 27">
            <a:extLst>
              <a:ext uri="{FF2B5EF4-FFF2-40B4-BE49-F238E27FC236}">
                <a16:creationId xmlns:a16="http://schemas.microsoft.com/office/drawing/2014/main" id="{891EF01A-4EDF-E84B-8324-83CE4A205801}"/>
              </a:ext>
            </a:extLst>
          </p:cNvPr>
          <p:cNvSpPr>
            <a:spLocks noGrp="1"/>
          </p:cNvSpPr>
          <p:nvPr>
            <p:ph type="body" sz="quarter" idx="10"/>
          </p:nvPr>
        </p:nvSpPr>
        <p:spPr>
          <a:xfrm>
            <a:off x="427023" y="885825"/>
            <a:ext cx="9872674" cy="304800"/>
          </a:xfrm>
          <a:prstGeom prst="rect">
            <a:avLst/>
          </a:prstGeom>
        </p:spPr>
        <p:txBody>
          <a:bodyPr vert="horz"/>
          <a:lstStyle>
            <a:lvl1pPr marL="0" indent="0">
              <a:spcBef>
                <a:spcPts val="0"/>
              </a:spcBef>
              <a:defRPr sz="1600" b="0" i="0">
                <a:solidFill>
                  <a:schemeClr val="tx1"/>
                </a:solidFill>
                <a:latin typeface="Montserrat Light" pitchFamily="2" charset="77"/>
                <a:cs typeface="Montserrat Light"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sp>
        <p:nvSpPr>
          <p:cNvPr id="17" name="Espace réservé du texte 27">
            <a:extLst>
              <a:ext uri="{FF2B5EF4-FFF2-40B4-BE49-F238E27FC236}">
                <a16:creationId xmlns:a16="http://schemas.microsoft.com/office/drawing/2014/main" id="{0A345D23-7125-A14D-B47D-EB46876EDCB8}"/>
              </a:ext>
            </a:extLst>
          </p:cNvPr>
          <p:cNvSpPr>
            <a:spLocks noGrp="1"/>
          </p:cNvSpPr>
          <p:nvPr>
            <p:ph type="body" sz="quarter" idx="19" hasCustomPrompt="1"/>
          </p:nvPr>
        </p:nvSpPr>
        <p:spPr>
          <a:xfrm>
            <a:off x="427023" y="1343025"/>
            <a:ext cx="9872674" cy="304800"/>
          </a:xfrm>
          <a:prstGeom prst="rect">
            <a:avLst/>
          </a:prstGeom>
        </p:spPr>
        <p:txBody>
          <a:bodyPr vert="horz"/>
          <a:lstStyle>
            <a:lvl1pPr marL="0" indent="0">
              <a:spcBef>
                <a:spcPts val="0"/>
              </a:spcBef>
              <a:defRPr sz="1400" b="0" i="1">
                <a:solidFill>
                  <a:schemeClr val="accent2"/>
                </a:solidFill>
                <a:latin typeface="Montserrat Medium" pitchFamily="2" charset="77"/>
                <a:cs typeface="Montserrat Medium" pitchFamily="2" charset="77"/>
              </a:defRPr>
            </a:lvl1pPr>
            <a:lvl2pPr>
              <a:defRPr sz="1200">
                <a:latin typeface="Montserrat"/>
                <a:cs typeface="Montserrat"/>
              </a:defRPr>
            </a:lvl2pPr>
            <a:lvl3pPr>
              <a:defRPr sz="1200">
                <a:latin typeface="Montserrat"/>
                <a:cs typeface="Montserrat"/>
              </a:defRPr>
            </a:lvl3pPr>
            <a:lvl4pPr>
              <a:defRPr sz="1200">
                <a:latin typeface="Montserrat"/>
                <a:cs typeface="Montserrat"/>
              </a:defRPr>
            </a:lvl4pPr>
            <a:lvl5pPr>
              <a:defRPr sz="1200">
                <a:latin typeface="Montserrat"/>
                <a:cs typeface="Montserrat"/>
              </a:defRPr>
            </a:lvl5pPr>
          </a:lstStyle>
          <a:p>
            <a:pPr lvl="0"/>
            <a:r>
              <a:rPr lang="fr-FR"/>
              <a:t>CLIQUEZ POUR MODIFIER LES STYLES DU TEXTE DU MASQUE</a:t>
            </a:r>
          </a:p>
        </p:txBody>
      </p:sp>
      <p:pic>
        <p:nvPicPr>
          <p:cNvPr id="19" name="Image 18">
            <a:extLst>
              <a:ext uri="{FF2B5EF4-FFF2-40B4-BE49-F238E27FC236}">
                <a16:creationId xmlns:a16="http://schemas.microsoft.com/office/drawing/2014/main" id="{5D5837F0-9108-E54D-96BD-9943549035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89716" y="118819"/>
            <a:ext cx="709983" cy="709983"/>
          </a:xfrm>
          <a:prstGeom prst="rect">
            <a:avLst/>
          </a:prstGeom>
        </p:spPr>
      </p:pic>
      <p:sp>
        <p:nvSpPr>
          <p:cNvPr id="12" name="Espace réservé du texte 26">
            <a:extLst>
              <a:ext uri="{FF2B5EF4-FFF2-40B4-BE49-F238E27FC236}">
                <a16:creationId xmlns:a16="http://schemas.microsoft.com/office/drawing/2014/main" id="{027476E8-A983-5440-AD76-5DB2CECABC14}"/>
              </a:ext>
            </a:extLst>
          </p:cNvPr>
          <p:cNvSpPr>
            <a:spLocks noGrp="1"/>
          </p:cNvSpPr>
          <p:nvPr>
            <p:ph type="body" sz="quarter" idx="4294967295"/>
          </p:nvPr>
        </p:nvSpPr>
        <p:spPr>
          <a:xfrm>
            <a:off x="3822700" y="7325143"/>
            <a:ext cx="6476999" cy="228600"/>
          </a:xfrm>
          <a:prstGeom prst="rect">
            <a:avLst/>
          </a:prstGeom>
        </p:spPr>
        <p:txBody>
          <a:bodyPr>
            <a:normAutofit/>
          </a:bodyPr>
          <a:lstStyle>
            <a:lvl1pPr marL="0" indent="0" algn="r">
              <a:defRPr sz="800" b="0" i="0">
                <a:solidFill>
                  <a:schemeClr val="tx1"/>
                </a:solidFill>
                <a:latin typeface="Montserrat Light" pitchFamily="2" charset="77"/>
              </a:defRPr>
            </a:lvl1pPr>
          </a:lstStyle>
          <a:p>
            <a:pPr lvl="0"/>
            <a:r>
              <a:rPr lang="fr-FR"/>
              <a:t>Cliquez pour modifier les styles du texte du masque</a:t>
            </a:r>
          </a:p>
        </p:txBody>
      </p:sp>
      <p:sp>
        <p:nvSpPr>
          <p:cNvPr id="2" name="object 5">
            <a:extLst>
              <a:ext uri="{FF2B5EF4-FFF2-40B4-BE49-F238E27FC236}">
                <a16:creationId xmlns:a16="http://schemas.microsoft.com/office/drawing/2014/main" id="{96422BFF-0595-F1D0-CF32-9EF7A9C463B5}"/>
              </a:ext>
            </a:extLst>
          </p:cNvPr>
          <p:cNvSpPr/>
          <p:nvPr userDrawn="1"/>
        </p:nvSpPr>
        <p:spPr>
          <a:xfrm>
            <a:off x="3690516" y="469057"/>
            <a:ext cx="5682044" cy="190800"/>
          </a:xfrm>
          <a:custGeom>
            <a:avLst/>
            <a:gdLst/>
            <a:ahLst/>
            <a:cxnLst/>
            <a:rect l="l" t="t" r="r" b="b"/>
            <a:pathLst>
              <a:path w="5823584" h="191770">
                <a:moveTo>
                  <a:pt x="5823521" y="191160"/>
                </a:moveTo>
                <a:lnTo>
                  <a:pt x="0" y="191160"/>
                </a:lnTo>
                <a:lnTo>
                  <a:pt x="0" y="0"/>
                </a:lnTo>
                <a:lnTo>
                  <a:pt x="5823521" y="0"/>
                </a:lnTo>
                <a:lnTo>
                  <a:pt x="5823521" y="191160"/>
                </a:lnTo>
                <a:close/>
              </a:path>
            </a:pathLst>
          </a:custGeom>
          <a:solidFill>
            <a:schemeClr val="tx1"/>
          </a:solidFill>
        </p:spPr>
        <p:txBody>
          <a:bodyPr wrap="square" lIns="0" tIns="0" rIns="0" bIns="0" rtlCol="0"/>
          <a:lstStyle/>
          <a:p>
            <a:endParaRPr>
              <a:latin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824548" y="6805046"/>
            <a:ext cx="588136" cy="554609"/>
          </a:xfrm>
          <a:prstGeom prst="ellipse">
            <a:avLst/>
          </a:prstGeom>
          <a:ln w="19050">
            <a:solidFill>
              <a:srgbClr val="FFFFFF"/>
            </a:solidFill>
          </a:ln>
        </p:spPr>
        <p:txBody>
          <a:bodyPr vert="horz" lIns="10431" tIns="10431" rIns="10431" bIns="10431" rtlCol="0" anchor="ctr">
            <a:normAutofit/>
          </a:bodyPr>
          <a:lstStyle>
            <a:lvl1pPr algn="ctr">
              <a:defRPr sz="1900">
                <a:solidFill>
                  <a:srgbClr val="FFFFFF"/>
                </a:solidFill>
              </a:defRPr>
            </a:lvl1pPr>
          </a:lstStyle>
          <a:p>
            <a:pPr marL="25397">
              <a:spcBef>
                <a:spcPts val="775"/>
              </a:spcBef>
            </a:pPr>
            <a:fld id="{81D60167-4931-47E6-BA6A-407CBD079E47}" type="slidenum">
              <a:rPr lang="uk-UA" smtClean="0"/>
              <a:pPr marL="25397">
                <a:spcBef>
                  <a:spcPts val="775"/>
                </a:spcBef>
              </a:pPr>
              <a:t>‹N°›</a:t>
            </a:fld>
            <a:endParaRPr lang="uk-UA"/>
          </a:p>
        </p:txBody>
      </p:sp>
      <p:sp>
        <p:nvSpPr>
          <p:cNvPr id="4" name="Espace réservé du texte 27">
            <a:extLst>
              <a:ext uri="{FF2B5EF4-FFF2-40B4-BE49-F238E27FC236}">
                <a16:creationId xmlns:a16="http://schemas.microsoft.com/office/drawing/2014/main" id="{83C5C3E5-5E00-E01E-2096-EB47F2B1955C}"/>
              </a:ext>
            </a:extLst>
          </p:cNvPr>
          <p:cNvSpPr txBox="1">
            <a:spLocks/>
          </p:cNvSpPr>
          <p:nvPr userDrawn="1"/>
        </p:nvSpPr>
        <p:spPr>
          <a:xfrm>
            <a:off x="546100" y="352425"/>
            <a:ext cx="3581400" cy="304800"/>
          </a:xfrm>
          <a:prstGeom prst="rect">
            <a:avLst/>
          </a:prstGeom>
          <a:ln w="12700">
            <a:solidFill>
              <a:srgbClr val="AFAC8B"/>
            </a:solidFill>
          </a:ln>
        </p:spPr>
        <p:txBody>
          <a:bodyPr vert="horz" anchor="ctr"/>
          <a:lstStyle>
            <a:lvl1pPr marL="391311" indent="-391311" algn="l" defTabSz="1043499" rtl="0" eaLnBrk="1" latinLnBrk="0" hangingPunct="1">
              <a:spcBef>
                <a:spcPts val="912"/>
              </a:spcBef>
              <a:buFont typeface="Arial" pitchFamily="34" charset="0"/>
              <a:buNone/>
              <a:defRPr sz="1000" b="0" i="0" kern="1200">
                <a:solidFill>
                  <a:schemeClr val="tx1"/>
                </a:solidFill>
                <a:latin typeface="Montserrat"/>
                <a:ea typeface="+mn-ea"/>
                <a:cs typeface="Montserrat"/>
              </a:defRPr>
            </a:lvl1pPr>
            <a:lvl2pPr marL="198265"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2pPr>
            <a:lvl3pPr marL="459140"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3pPr>
            <a:lvl4pPr marL="720015" indent="-187830"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4pPr>
            <a:lvl5pPr marL="980889" indent="-198265" algn="l" defTabSz="1043499" rtl="0" eaLnBrk="1" latinLnBrk="0" hangingPunct="1">
              <a:spcBef>
                <a:spcPts val="342"/>
              </a:spcBef>
              <a:buClr>
                <a:schemeClr val="accent2"/>
              </a:buClr>
              <a:buFont typeface="Wingdings" pitchFamily="2" charset="2"/>
              <a:buChar char="§"/>
              <a:defRPr sz="1200" kern="1200">
                <a:solidFill>
                  <a:schemeClr val="tx1"/>
                </a:solidFill>
                <a:latin typeface="Montserrat"/>
                <a:ea typeface="+mn-ea"/>
                <a:cs typeface="Montserrat"/>
              </a:defRPr>
            </a:lvl5pPr>
            <a:lvl6pPr marL="1252199" indent="-198265"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437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5254"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525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a:lstStyle>
          <a:p>
            <a:r>
              <a:rPr lang="fr-FR"/>
              <a:t>SAUSSET-LES-PINS – </a:t>
            </a:r>
            <a:r>
              <a:rPr lang="fr-FR">
                <a:solidFill>
                  <a:schemeClr val="accent2"/>
                </a:solidFill>
              </a:rPr>
              <a:t>ROB 2024</a:t>
            </a:r>
          </a:p>
        </p:txBody>
      </p:sp>
    </p:spTree>
  </p:cSld>
  <p:clrMap bg1="lt1" tx1="dk1" bg2="lt2" tx2="dk2" accent1="accent1" accent2="accent2" accent3="accent3" accent4="accent4" accent5="accent5" accent6="accent6" hlink="hlink" folHlink="folHlink"/>
  <p:sldLayoutIdLst>
    <p:sldLayoutId id="2147483696" r:id="rId1"/>
    <p:sldLayoutId id="2147483698" r:id="rId2"/>
    <p:sldLayoutId id="2147483697" r:id="rId3"/>
    <p:sldLayoutId id="2147483700" r:id="rId4"/>
    <p:sldLayoutId id="2147483686" r:id="rId5"/>
    <p:sldLayoutId id="2147483682" r:id="rId6"/>
    <p:sldLayoutId id="2147483681" r:id="rId7"/>
    <p:sldLayoutId id="2147483685" r:id="rId8"/>
    <p:sldLayoutId id="2147483683" r:id="rId9"/>
    <p:sldLayoutId id="2147483684" r:id="rId10"/>
    <p:sldLayoutId id="2147483693" r:id="rId11"/>
    <p:sldLayoutId id="2147483690" r:id="rId12"/>
    <p:sldLayoutId id="2147483694" r:id="rId13"/>
    <p:sldLayoutId id="2147483695" r:id="rId14"/>
    <p:sldLayoutId id="2147483692" r:id="rId15"/>
    <p:sldLayoutId id="2147483679" r:id="rId16"/>
    <p:sldLayoutId id="2147483699" r:id="rId17"/>
    <p:sldLayoutId id="2147483691" r:id="rId18"/>
  </p:sldLayoutIdLst>
  <p:hf hdr="0" ftr="0" dt="0"/>
  <p:txStyles>
    <p:titleStyle>
      <a:lvl1pPr algn="l" defTabSz="1043499" rtl="0" eaLnBrk="1" latinLnBrk="0" hangingPunct="1">
        <a:spcBef>
          <a:spcPct val="0"/>
        </a:spcBef>
        <a:buNone/>
        <a:defRPr sz="2100" kern="1200" cap="all" baseline="0">
          <a:solidFill>
            <a:schemeClr val="tx1"/>
          </a:solidFill>
          <a:latin typeface="+mj-lt"/>
          <a:ea typeface="+mj-ea"/>
          <a:cs typeface="+mj-cs"/>
        </a:defRPr>
      </a:lvl1pPr>
    </p:titleStyle>
    <p:bodyStyle>
      <a:lvl1pPr marL="391311" indent="-391311" algn="l" defTabSz="1043499" rtl="0" eaLnBrk="1" latinLnBrk="0" hangingPunct="1">
        <a:spcBef>
          <a:spcPts val="912"/>
        </a:spcBef>
        <a:buFont typeface="Arial" pitchFamily="34" charset="0"/>
        <a:buNone/>
        <a:defRPr sz="1800" b="1" kern="1200">
          <a:solidFill>
            <a:schemeClr val="tx1"/>
          </a:solidFill>
          <a:latin typeface="+mn-lt"/>
          <a:ea typeface="+mn-ea"/>
          <a:cs typeface="+mn-cs"/>
        </a:defRPr>
      </a:lvl1pPr>
      <a:lvl2pPr marL="198265" indent="-198265" algn="l" defTabSz="1043499"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2pPr>
      <a:lvl3pPr marL="459140" indent="-187830" algn="l" defTabSz="1043499"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3pPr>
      <a:lvl4pPr marL="720015" indent="-187830" algn="l" defTabSz="1043499"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4pPr>
      <a:lvl5pPr marL="980889" indent="-198265" algn="l" defTabSz="1043499"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5pPr>
      <a:lvl6pPr marL="1252199" indent="-198265"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437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5254"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5258" indent="-187830" algn="l" defTabSz="1043499"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1043499" rtl="0" eaLnBrk="1" latinLnBrk="0" hangingPunct="1">
        <a:defRPr sz="2100" kern="1200">
          <a:solidFill>
            <a:schemeClr val="tx1"/>
          </a:solidFill>
          <a:latin typeface="+mn-lt"/>
          <a:ea typeface="+mn-ea"/>
          <a:cs typeface="+mn-cs"/>
        </a:defRPr>
      </a:lvl1pPr>
      <a:lvl2pPr marL="521750" algn="l" defTabSz="1043499" rtl="0" eaLnBrk="1" latinLnBrk="0" hangingPunct="1">
        <a:defRPr sz="2100" kern="1200">
          <a:solidFill>
            <a:schemeClr val="tx1"/>
          </a:solidFill>
          <a:latin typeface="+mn-lt"/>
          <a:ea typeface="+mn-ea"/>
          <a:cs typeface="+mn-cs"/>
        </a:defRPr>
      </a:lvl2pPr>
      <a:lvl3pPr marL="1043499" algn="l" defTabSz="1043499" rtl="0" eaLnBrk="1" latinLnBrk="0" hangingPunct="1">
        <a:defRPr sz="2100" kern="1200">
          <a:solidFill>
            <a:schemeClr val="tx1"/>
          </a:solidFill>
          <a:latin typeface="+mn-lt"/>
          <a:ea typeface="+mn-ea"/>
          <a:cs typeface="+mn-cs"/>
        </a:defRPr>
      </a:lvl3pPr>
      <a:lvl4pPr marL="1565249" algn="l" defTabSz="1043499" rtl="0" eaLnBrk="1" latinLnBrk="0" hangingPunct="1">
        <a:defRPr sz="2100" kern="1200">
          <a:solidFill>
            <a:schemeClr val="tx1"/>
          </a:solidFill>
          <a:latin typeface="+mn-lt"/>
          <a:ea typeface="+mn-ea"/>
          <a:cs typeface="+mn-cs"/>
        </a:defRPr>
      </a:lvl4pPr>
      <a:lvl5pPr marL="2086997" algn="l" defTabSz="1043499" rtl="0" eaLnBrk="1" latinLnBrk="0" hangingPunct="1">
        <a:defRPr sz="2100" kern="1200">
          <a:solidFill>
            <a:schemeClr val="tx1"/>
          </a:solidFill>
          <a:latin typeface="+mn-lt"/>
          <a:ea typeface="+mn-ea"/>
          <a:cs typeface="+mn-cs"/>
        </a:defRPr>
      </a:lvl5pPr>
      <a:lvl6pPr marL="2608748" algn="l" defTabSz="1043499" rtl="0" eaLnBrk="1" latinLnBrk="0" hangingPunct="1">
        <a:defRPr sz="2100" kern="1200">
          <a:solidFill>
            <a:schemeClr val="tx1"/>
          </a:solidFill>
          <a:latin typeface="+mn-lt"/>
          <a:ea typeface="+mn-ea"/>
          <a:cs typeface="+mn-cs"/>
        </a:defRPr>
      </a:lvl6pPr>
      <a:lvl7pPr marL="3130497" algn="l" defTabSz="1043499" rtl="0" eaLnBrk="1" latinLnBrk="0" hangingPunct="1">
        <a:defRPr sz="2100" kern="1200">
          <a:solidFill>
            <a:schemeClr val="tx1"/>
          </a:solidFill>
          <a:latin typeface="+mn-lt"/>
          <a:ea typeface="+mn-ea"/>
          <a:cs typeface="+mn-cs"/>
        </a:defRPr>
      </a:lvl7pPr>
      <a:lvl8pPr marL="3652246" algn="l" defTabSz="1043499" rtl="0" eaLnBrk="1" latinLnBrk="0" hangingPunct="1">
        <a:defRPr sz="2100" kern="1200">
          <a:solidFill>
            <a:schemeClr val="tx1"/>
          </a:solidFill>
          <a:latin typeface="+mn-lt"/>
          <a:ea typeface="+mn-ea"/>
          <a:cs typeface="+mn-cs"/>
        </a:defRPr>
      </a:lvl8pPr>
      <a:lvl9pPr marL="4173997" algn="l" defTabSz="104349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66CE3E-0DE6-2A57-D716-845E8E5D3182}"/>
              </a:ext>
            </a:extLst>
          </p:cNvPr>
          <p:cNvSpPr>
            <a:spLocks noGrp="1"/>
          </p:cNvSpPr>
          <p:nvPr>
            <p:ph sz="quarter" idx="13"/>
          </p:nvPr>
        </p:nvSpPr>
        <p:spPr>
          <a:xfrm>
            <a:off x="3670300" y="4695825"/>
            <a:ext cx="4648200" cy="1246495"/>
          </a:xfrm>
        </p:spPr>
        <p:txBody>
          <a:bodyPr/>
          <a:lstStyle/>
          <a:p>
            <a:pPr>
              <a:spcBef>
                <a:spcPts val="1200"/>
              </a:spcBef>
            </a:pPr>
            <a:r>
              <a:rPr lang="fr-FR">
                <a:ea typeface="PT Sans" charset="-52"/>
                <a:cs typeface="PT Sans" charset="-52"/>
              </a:rPr>
              <a:t>Sausset-Les-Pins</a:t>
            </a:r>
          </a:p>
          <a:p>
            <a:pPr>
              <a:spcBef>
                <a:spcPts val="1200"/>
              </a:spcBef>
            </a:pPr>
            <a:r>
              <a:rPr lang="fr-FR">
                <a:ea typeface="PT Sans" charset="-52"/>
                <a:cs typeface="PT Sans" charset="-52"/>
              </a:rPr>
              <a:t>ROB 2024</a:t>
            </a:r>
          </a:p>
          <a:p>
            <a:pPr>
              <a:spcBef>
                <a:spcPts val="1200"/>
              </a:spcBef>
            </a:pPr>
            <a:endParaRPr lang="fr-FR">
              <a:ea typeface="PT Sans" charset="-52"/>
              <a:cs typeface="PT Sans" charset="-52"/>
            </a:endParaRPr>
          </a:p>
          <a:p>
            <a:endParaRPr lang="fr-FR"/>
          </a:p>
        </p:txBody>
      </p:sp>
      <p:sp>
        <p:nvSpPr>
          <p:cNvPr id="4" name="Espace réservé du texte 3">
            <a:extLst>
              <a:ext uri="{FF2B5EF4-FFF2-40B4-BE49-F238E27FC236}">
                <a16:creationId xmlns:a16="http://schemas.microsoft.com/office/drawing/2014/main" id="{7632EEFC-43A6-239E-15DC-F3AAA5395140}"/>
              </a:ext>
            </a:extLst>
          </p:cNvPr>
          <p:cNvSpPr>
            <a:spLocks noGrp="1"/>
          </p:cNvSpPr>
          <p:nvPr>
            <p:ph type="body" sz="quarter" idx="19"/>
          </p:nvPr>
        </p:nvSpPr>
        <p:spPr/>
        <p:txBody>
          <a:bodyPr/>
          <a:lstStyle/>
          <a:p>
            <a:r>
              <a:rPr lang="fr-FR">
                <a:latin typeface="PT Sans" charset="-52"/>
                <a:ea typeface="PT Sans" charset="-52"/>
                <a:cs typeface="PT Sans" charset="-52"/>
              </a:rPr>
              <a:t>Janvier 2024</a:t>
            </a:r>
          </a:p>
        </p:txBody>
      </p:sp>
      <p:sp>
        <p:nvSpPr>
          <p:cNvPr id="5" name="Espace réservé du texte 4">
            <a:extLst>
              <a:ext uri="{FF2B5EF4-FFF2-40B4-BE49-F238E27FC236}">
                <a16:creationId xmlns:a16="http://schemas.microsoft.com/office/drawing/2014/main" id="{72E5812F-12ED-7AA4-A322-19352A88F38C}"/>
              </a:ext>
            </a:extLst>
          </p:cNvPr>
          <p:cNvSpPr>
            <a:spLocks noGrp="1"/>
          </p:cNvSpPr>
          <p:nvPr>
            <p:ph type="body" sz="quarter" idx="4294967295"/>
          </p:nvPr>
        </p:nvSpPr>
        <p:spPr/>
        <p:txBody>
          <a:bodyPr/>
          <a:lstStyle/>
          <a:p>
            <a:endParaRPr lang="fr-FR"/>
          </a:p>
        </p:txBody>
      </p:sp>
      <p:pic>
        <p:nvPicPr>
          <p:cNvPr id="7" name="Picture Placeholder 6" descr="Sausset-les-Pins (13960) : tourisme dans les Bouches-du-Rhône |  Provence-Alpes-Côte d'Azur Tourisme">
            <a:extLst>
              <a:ext uri="{FF2B5EF4-FFF2-40B4-BE49-F238E27FC236}">
                <a16:creationId xmlns:a16="http://schemas.microsoft.com/office/drawing/2014/main" id="{12C9A5C3-0BF8-A9F4-6BB8-A403E69A1B5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0362" b="103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Espace réservé pour une image  8" descr="Une image contenant texte, Graphique, affiche, graphisme&#10;&#10;Description générée automatiquement">
            <a:extLst>
              <a:ext uri="{FF2B5EF4-FFF2-40B4-BE49-F238E27FC236}">
                <a16:creationId xmlns:a16="http://schemas.microsoft.com/office/drawing/2014/main" id="{F2EFD4F2-2282-F626-A8D5-03BEFE78D5B3}"/>
              </a:ext>
            </a:extLst>
          </p:cNvPr>
          <p:cNvPicPr>
            <a:picLocks noGrp="1" noChangeAspect="1"/>
          </p:cNvPicPr>
          <p:nvPr>
            <p:ph type="pic" sz="quarter" idx="20"/>
          </p:nvPr>
        </p:nvPicPr>
        <p:blipFill rotWithShape="1">
          <a:blip r:embed="rId4">
            <a:extLst>
              <a:ext uri="{28A0092B-C50C-407E-A947-70E740481C1C}">
                <a14:useLocalDpi xmlns:a14="http://schemas.microsoft.com/office/drawing/2010/main" val="0"/>
              </a:ext>
            </a:extLst>
          </a:blip>
          <a:srcRect l="-9600" r="-9600"/>
          <a:stretch/>
        </p:blipFill>
        <p:spPr/>
      </p:pic>
    </p:spTree>
    <p:extLst>
      <p:ext uri="{BB962C8B-B14F-4D97-AF65-F5344CB8AC3E}">
        <p14:creationId xmlns:p14="http://schemas.microsoft.com/office/powerpoint/2010/main" val="375871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54F03C1-CFE3-D0B9-E6A9-2A1CA8722DD5}"/>
              </a:ext>
            </a:extLst>
          </p:cNvPr>
          <p:cNvSpPr>
            <a:spLocks noGrp="1"/>
          </p:cNvSpPr>
          <p:nvPr>
            <p:ph type="body" sz="quarter" idx="10"/>
          </p:nvPr>
        </p:nvSpPr>
        <p:spPr/>
        <p:txBody>
          <a:bodyPr/>
          <a:lstStyle/>
          <a:p>
            <a:pPr algn="ctr"/>
            <a:r>
              <a:rPr lang="fr-FR" sz="1600" b="1">
                <a:latin typeface="Montserrat Light" pitchFamily="2" charset="77"/>
              </a:rPr>
              <a:t>LA STRUCTURE D’UN BUDGET</a:t>
            </a:r>
          </a:p>
        </p:txBody>
      </p:sp>
      <p:sp>
        <p:nvSpPr>
          <p:cNvPr id="5" name="Espace réservé du texte 4">
            <a:extLst>
              <a:ext uri="{FF2B5EF4-FFF2-40B4-BE49-F238E27FC236}">
                <a16:creationId xmlns:a16="http://schemas.microsoft.com/office/drawing/2014/main" id="{F91C08F8-2682-4AF7-3F4C-87436D3B706B}"/>
              </a:ext>
            </a:extLst>
          </p:cNvPr>
          <p:cNvSpPr>
            <a:spLocks noGrp="1"/>
          </p:cNvSpPr>
          <p:nvPr>
            <p:ph type="body" sz="quarter" idx="4294967295"/>
          </p:nvPr>
        </p:nvSpPr>
        <p:spPr/>
        <p:txBody>
          <a:bodyPr/>
          <a:lstStyle/>
          <a:p>
            <a:endParaRPr lang="fr-FR"/>
          </a:p>
        </p:txBody>
      </p:sp>
      <p:pic>
        <p:nvPicPr>
          <p:cNvPr id="7" name="Espace réservé du contenu 5">
            <a:extLst>
              <a:ext uri="{FF2B5EF4-FFF2-40B4-BE49-F238E27FC236}">
                <a16:creationId xmlns:a16="http://schemas.microsoft.com/office/drawing/2014/main" id="{2333EE2D-5ED7-648A-A9E9-8AF749F3A45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 t="16308" r="-43" b="13367"/>
          <a:stretch/>
        </p:blipFill>
        <p:spPr>
          <a:xfrm>
            <a:off x="392110" y="1742375"/>
            <a:ext cx="9907587" cy="4925720"/>
          </a:xfrm>
          <a:prstGeom prst="rect">
            <a:avLst/>
          </a:prstGeom>
        </p:spPr>
      </p:pic>
    </p:spTree>
    <p:extLst>
      <p:ext uri="{BB962C8B-B14F-4D97-AF65-F5344CB8AC3E}">
        <p14:creationId xmlns:p14="http://schemas.microsoft.com/office/powerpoint/2010/main" val="271344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B2E5F-0009-9D3C-3A3F-EF6E5F084D89}"/>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6D84713D-1CFA-9DEF-6F6E-26A9DC10896E}"/>
              </a:ext>
            </a:extLst>
          </p:cNvPr>
          <p:cNvSpPr>
            <a:spLocks noGrp="1"/>
          </p:cNvSpPr>
          <p:nvPr>
            <p:ph type="body" sz="quarter" idx="10"/>
          </p:nvPr>
        </p:nvSpPr>
        <p:spPr/>
        <p:txBody>
          <a:bodyPr/>
          <a:lstStyle/>
          <a:p>
            <a:r>
              <a:rPr lang="fr-FR" sz="1800" b="1"/>
              <a:t>ANALYSE RÉTROSPECTIVE 2020 – 2023</a:t>
            </a:r>
          </a:p>
        </p:txBody>
      </p:sp>
      <p:sp>
        <p:nvSpPr>
          <p:cNvPr id="5" name="Espace réservé du texte 4">
            <a:extLst>
              <a:ext uri="{FF2B5EF4-FFF2-40B4-BE49-F238E27FC236}">
                <a16:creationId xmlns:a16="http://schemas.microsoft.com/office/drawing/2014/main" id="{2D13599C-580E-7E38-D5BD-DAE017867039}"/>
              </a:ext>
            </a:extLst>
          </p:cNvPr>
          <p:cNvSpPr>
            <a:spLocks noGrp="1"/>
          </p:cNvSpPr>
          <p:nvPr>
            <p:ph type="body" sz="quarter" idx="19"/>
          </p:nvPr>
        </p:nvSpPr>
        <p:spPr/>
        <p:txBody>
          <a:bodyPr/>
          <a:lstStyle/>
          <a:p>
            <a:r>
              <a:rPr lang="fr-FR" sz="1600" b="1"/>
              <a:t>VUE D’ENSEMBLE DES ÉQUILIBRES FINANCIERS</a:t>
            </a:r>
          </a:p>
        </p:txBody>
      </p:sp>
      <p:sp>
        <p:nvSpPr>
          <p:cNvPr id="6" name="Espace réservé du texte 5">
            <a:extLst>
              <a:ext uri="{FF2B5EF4-FFF2-40B4-BE49-F238E27FC236}">
                <a16:creationId xmlns:a16="http://schemas.microsoft.com/office/drawing/2014/main" id="{18F7A5B3-B7C2-195E-45CF-13084D1627CF}"/>
              </a:ext>
            </a:extLst>
          </p:cNvPr>
          <p:cNvSpPr>
            <a:spLocks noGrp="1"/>
          </p:cNvSpPr>
          <p:nvPr>
            <p:ph type="body" sz="quarter" idx="4294967295"/>
          </p:nvPr>
        </p:nvSpPr>
        <p:spPr/>
        <p:txBody>
          <a:bodyPr/>
          <a:lstStyle/>
          <a:p>
            <a:endParaRPr lang="fr-FR"/>
          </a:p>
        </p:txBody>
      </p:sp>
      <p:pic>
        <p:nvPicPr>
          <p:cNvPr id="12" name="Espace réservé du contenu 11" descr="Une image contenant texte, capture d’écran, nombre, Page web&#10;&#10;Description générée automatiquement">
            <a:extLst>
              <a:ext uri="{FF2B5EF4-FFF2-40B4-BE49-F238E27FC236}">
                <a16:creationId xmlns:a16="http://schemas.microsoft.com/office/drawing/2014/main" id="{96BC90D2-65B3-C86E-109A-8C0C66E4F8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752699" y="1971675"/>
            <a:ext cx="9221339" cy="5010150"/>
          </a:xfrm>
          <a:ln>
            <a:solidFill>
              <a:schemeClr val="bg1"/>
            </a:solidFill>
          </a:ln>
        </p:spPr>
      </p:pic>
      <p:sp>
        <p:nvSpPr>
          <p:cNvPr id="8" name="Rectangle 7">
            <a:extLst>
              <a:ext uri="{FF2B5EF4-FFF2-40B4-BE49-F238E27FC236}">
                <a16:creationId xmlns:a16="http://schemas.microsoft.com/office/drawing/2014/main" id="{7A28590F-0569-FDDE-E24E-A49288580A28}"/>
              </a:ext>
            </a:extLst>
          </p:cNvPr>
          <p:cNvSpPr/>
          <p:nvPr/>
        </p:nvSpPr>
        <p:spPr>
          <a:xfrm>
            <a:off x="5490716" y="6445721"/>
            <a:ext cx="864096" cy="36004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68A2037-A35A-332B-F627-E13E4A5C7044}"/>
              </a:ext>
            </a:extLst>
          </p:cNvPr>
          <p:cNvSpPr/>
          <p:nvPr/>
        </p:nvSpPr>
        <p:spPr>
          <a:xfrm>
            <a:off x="8155012" y="6445334"/>
            <a:ext cx="864096" cy="36004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215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892485-E829-075A-7D49-94BFD81E2DF1}"/>
              </a:ext>
            </a:extLst>
          </p:cNvPr>
          <p:cNvSpPr>
            <a:spLocks noGrp="1"/>
          </p:cNvSpPr>
          <p:nvPr>
            <p:ph type="body" sz="quarter" idx="10"/>
          </p:nvPr>
        </p:nvSpPr>
        <p:spPr/>
        <p:txBody>
          <a:bodyPr/>
          <a:lstStyle/>
          <a:p>
            <a:r>
              <a:rPr lang="fr-FR" sz="1600" b="1"/>
              <a:t>Recettes et dépenses réelles de fonctionnement</a:t>
            </a:r>
          </a:p>
        </p:txBody>
      </p:sp>
      <p:sp>
        <p:nvSpPr>
          <p:cNvPr id="3" name="Espace réservé du texte 2">
            <a:extLst>
              <a:ext uri="{FF2B5EF4-FFF2-40B4-BE49-F238E27FC236}">
                <a16:creationId xmlns:a16="http://schemas.microsoft.com/office/drawing/2014/main" id="{3B1FABAE-A818-B8AE-BE95-48E8395E7C68}"/>
              </a:ext>
            </a:extLst>
          </p:cNvPr>
          <p:cNvSpPr>
            <a:spLocks noGrp="1"/>
          </p:cNvSpPr>
          <p:nvPr>
            <p:ph type="body" sz="quarter" idx="26"/>
          </p:nvPr>
        </p:nvSpPr>
        <p:spPr>
          <a:xfrm>
            <a:off x="7491889" y="2301899"/>
            <a:ext cx="2827870" cy="4791894"/>
          </a:xfrm>
        </p:spPr>
        <p:txBody>
          <a:bodyPr>
            <a:normAutofit fontScale="92500" lnSpcReduction="20000"/>
          </a:bodyPr>
          <a:lstStyle/>
          <a:p>
            <a:pPr algn="just"/>
            <a:r>
              <a:rPr lang="fr-FR" sz="1600"/>
              <a:t>Pour information : le bloc des dépenses ne comprend pas les rattachements et les restes à réaliser.</a:t>
            </a:r>
          </a:p>
          <a:p>
            <a:pPr algn="just"/>
            <a:r>
              <a:rPr lang="fr-FR" sz="1600"/>
              <a:t>Résultats de clôture hors opérations d’ordre (amortissements) : </a:t>
            </a:r>
          </a:p>
          <a:p>
            <a:pPr marL="171450" indent="-171450" algn="just">
              <a:buFont typeface="Arial" panose="020B0604020202020204" pitchFamily="34" charset="0"/>
              <a:buChar char="•"/>
            </a:pPr>
            <a:r>
              <a:rPr lang="fr-FR" sz="1600"/>
              <a:t>Recettes réelles à 10,227 millions d’euros </a:t>
            </a:r>
          </a:p>
          <a:p>
            <a:pPr marL="171450" indent="-171450" algn="just">
              <a:buFont typeface="Arial" panose="020B0604020202020204" pitchFamily="34" charset="0"/>
              <a:buChar char="•"/>
            </a:pPr>
            <a:r>
              <a:rPr lang="fr-FR" sz="1600"/>
              <a:t>Dépenses réelles à 8,905 millions d’euros </a:t>
            </a:r>
          </a:p>
          <a:p>
            <a:pPr marL="171450" indent="-171450" algn="just">
              <a:buFont typeface="Arial" panose="020B0604020202020204" pitchFamily="34" charset="0"/>
              <a:buChar char="•"/>
            </a:pPr>
            <a:r>
              <a:rPr lang="fr-FR" sz="1600"/>
              <a:t>Soit un résultat net 1,1 millions d’euros (épargne brut)</a:t>
            </a:r>
          </a:p>
          <a:p>
            <a:pPr algn="just"/>
            <a:endParaRPr lang="fr-FR" sz="1600"/>
          </a:p>
          <a:p>
            <a:pPr algn="just"/>
            <a:r>
              <a:rPr lang="fr-FR" sz="1600"/>
              <a:t>Malgré les augmentations liées à l’inflation, </a:t>
            </a:r>
            <a:r>
              <a:rPr lang="fr-FR" sz="1600" b="1"/>
              <a:t>les dépenses réelles restent assez stables</a:t>
            </a:r>
            <a:r>
              <a:rPr lang="fr-FR" sz="1600"/>
              <a:t> avec une augmentation maîtrisée de 2022 à 2023 avec </a:t>
            </a:r>
            <a:r>
              <a:rPr lang="fr-FR" sz="1600" b="1"/>
              <a:t>+ 180 K€ </a:t>
            </a:r>
            <a:r>
              <a:rPr lang="fr-FR" sz="1600"/>
              <a:t>soit</a:t>
            </a:r>
            <a:r>
              <a:rPr lang="fr-FR" sz="1600" b="1"/>
              <a:t> +2 %.  </a:t>
            </a:r>
          </a:p>
        </p:txBody>
      </p:sp>
      <p:sp>
        <p:nvSpPr>
          <p:cNvPr id="4" name="Espace réservé du texte 3">
            <a:extLst>
              <a:ext uri="{FF2B5EF4-FFF2-40B4-BE49-F238E27FC236}">
                <a16:creationId xmlns:a16="http://schemas.microsoft.com/office/drawing/2014/main" id="{31C778DC-111F-899F-5A3B-F62B55FE64CC}"/>
              </a:ext>
            </a:extLst>
          </p:cNvPr>
          <p:cNvSpPr>
            <a:spLocks noGrp="1"/>
          </p:cNvSpPr>
          <p:nvPr>
            <p:ph type="body" sz="quarter" idx="33"/>
          </p:nvPr>
        </p:nvSpPr>
        <p:spPr>
          <a:xfrm>
            <a:off x="7491889" y="1804170"/>
            <a:ext cx="2827870" cy="487672"/>
          </a:xfrm>
        </p:spPr>
        <p:txBody>
          <a:bodyPr/>
          <a:lstStyle/>
          <a:p>
            <a:r>
              <a:rPr lang="fr-FR" sz="1400"/>
              <a:t>Stabilité des dépenses réelles</a:t>
            </a:r>
          </a:p>
        </p:txBody>
      </p:sp>
      <p:sp>
        <p:nvSpPr>
          <p:cNvPr id="5" name="Espace réservé du texte 4">
            <a:extLst>
              <a:ext uri="{FF2B5EF4-FFF2-40B4-BE49-F238E27FC236}">
                <a16:creationId xmlns:a16="http://schemas.microsoft.com/office/drawing/2014/main" id="{DCD65B4B-1222-D7CF-C60D-FB35794591DF}"/>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12D50547-A740-0B4E-3702-8D5C1777BB5B}"/>
              </a:ext>
            </a:extLst>
          </p:cNvPr>
          <p:cNvSpPr>
            <a:spLocks noGrp="1"/>
          </p:cNvSpPr>
          <p:nvPr>
            <p:ph type="body" sz="quarter" idx="4294967295"/>
          </p:nvPr>
        </p:nvSpPr>
        <p:spPr/>
        <p:txBody>
          <a:bodyPr/>
          <a:lstStyle/>
          <a:p>
            <a:endParaRPr lang="fr-FR"/>
          </a:p>
        </p:txBody>
      </p:sp>
      <p:pic>
        <p:nvPicPr>
          <p:cNvPr id="11" name="Espace réservé pour une image  10" descr="Une image contenant texte, capture d’écran, diagramme, Police&#10;&#10;Description générée automatiquement">
            <a:extLst>
              <a:ext uri="{FF2B5EF4-FFF2-40B4-BE49-F238E27FC236}">
                <a16:creationId xmlns:a16="http://schemas.microsoft.com/office/drawing/2014/main" id="{C05DC312-513A-C480-4364-2DF774BDAB38}"/>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352590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9F3E-95A4-6BC8-0236-F1BB250EE84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1BE94B-A455-497B-198B-72F616F5CF9B}"/>
              </a:ext>
            </a:extLst>
          </p:cNvPr>
          <p:cNvSpPr>
            <a:spLocks noGrp="1"/>
          </p:cNvSpPr>
          <p:nvPr>
            <p:ph type="body" sz="quarter" idx="10"/>
          </p:nvPr>
        </p:nvSpPr>
        <p:spPr/>
        <p:txBody>
          <a:bodyPr/>
          <a:lstStyle/>
          <a:p>
            <a:r>
              <a:rPr lang="fr-FR" sz="1600" b="1"/>
              <a:t>Détail des produits des services</a:t>
            </a:r>
          </a:p>
        </p:txBody>
      </p:sp>
      <p:sp>
        <p:nvSpPr>
          <p:cNvPr id="3" name="Espace réservé du texte 2">
            <a:extLst>
              <a:ext uri="{FF2B5EF4-FFF2-40B4-BE49-F238E27FC236}">
                <a16:creationId xmlns:a16="http://schemas.microsoft.com/office/drawing/2014/main" id="{99BA4A23-3CC2-C9F7-FCCF-0C72E8172446}"/>
              </a:ext>
            </a:extLst>
          </p:cNvPr>
          <p:cNvSpPr>
            <a:spLocks noGrp="1"/>
          </p:cNvSpPr>
          <p:nvPr>
            <p:ph type="body" sz="quarter" idx="26"/>
          </p:nvPr>
        </p:nvSpPr>
        <p:spPr/>
        <p:txBody>
          <a:bodyPr>
            <a:normAutofit/>
          </a:bodyPr>
          <a:lstStyle/>
          <a:p>
            <a:pPr algn="just"/>
            <a:r>
              <a:rPr lang="fr-FR" sz="1600"/>
              <a:t>Depuis l’exercice particulier de 2020 (année COVID), les recettes des services se sont stabilisées à environ 1,1 millions d’euros par an. </a:t>
            </a:r>
          </a:p>
          <a:p>
            <a:pPr algn="just"/>
            <a:endParaRPr lang="fr-FR" sz="1600"/>
          </a:p>
          <a:p>
            <a:pPr algn="just"/>
            <a:r>
              <a:rPr lang="fr-FR" sz="1600"/>
              <a:t>Une légère baisse des droits et redevances des services périscolaire peut être constatée en 2023. </a:t>
            </a:r>
          </a:p>
        </p:txBody>
      </p:sp>
      <p:sp>
        <p:nvSpPr>
          <p:cNvPr id="4" name="Espace réservé du texte 3">
            <a:extLst>
              <a:ext uri="{FF2B5EF4-FFF2-40B4-BE49-F238E27FC236}">
                <a16:creationId xmlns:a16="http://schemas.microsoft.com/office/drawing/2014/main" id="{FE208C9D-D3B1-21DC-D1B2-5BE73EBECBF7}"/>
              </a:ext>
            </a:extLst>
          </p:cNvPr>
          <p:cNvSpPr>
            <a:spLocks noGrp="1"/>
          </p:cNvSpPr>
          <p:nvPr>
            <p:ph type="body" sz="quarter" idx="33"/>
          </p:nvPr>
        </p:nvSpPr>
        <p:spPr>
          <a:xfrm>
            <a:off x="7491889" y="1804169"/>
            <a:ext cx="2827870" cy="497729"/>
          </a:xfrm>
        </p:spPr>
        <p:txBody>
          <a:bodyPr/>
          <a:lstStyle/>
          <a:p>
            <a:r>
              <a:rPr lang="fr-FR" sz="1400"/>
              <a:t>Zoom sur les prestations de services</a:t>
            </a:r>
          </a:p>
        </p:txBody>
      </p:sp>
      <p:sp>
        <p:nvSpPr>
          <p:cNvPr id="5" name="Espace réservé du texte 4">
            <a:extLst>
              <a:ext uri="{FF2B5EF4-FFF2-40B4-BE49-F238E27FC236}">
                <a16:creationId xmlns:a16="http://schemas.microsoft.com/office/drawing/2014/main" id="{64A109F7-5751-C2A9-DE23-160B8E2FA7C8}"/>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124F6114-C358-D591-0551-BBB18A610213}"/>
              </a:ext>
            </a:extLst>
          </p:cNvPr>
          <p:cNvSpPr>
            <a:spLocks noGrp="1"/>
          </p:cNvSpPr>
          <p:nvPr>
            <p:ph type="body" sz="quarter" idx="4294967295"/>
          </p:nvPr>
        </p:nvSpPr>
        <p:spPr/>
        <p:txBody>
          <a:bodyPr/>
          <a:lstStyle/>
          <a:p>
            <a:endParaRPr lang="fr-FR"/>
          </a:p>
        </p:txBody>
      </p:sp>
      <p:pic>
        <p:nvPicPr>
          <p:cNvPr id="11" name="Espace réservé pour une image  10" descr="Une image contenant texte, capture d’écran, diagramme, conception&#10;&#10;Description générée automatiquement">
            <a:extLst>
              <a:ext uri="{FF2B5EF4-FFF2-40B4-BE49-F238E27FC236}">
                <a16:creationId xmlns:a16="http://schemas.microsoft.com/office/drawing/2014/main" id="{6D1B2ABB-EC94-A6FA-9DE5-AA06B22002B1}"/>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46668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7883F-6F94-D241-BDB9-9D0567BBBCA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FAC6BF-6415-875C-AD50-C99A794D3B53}"/>
              </a:ext>
            </a:extLst>
          </p:cNvPr>
          <p:cNvSpPr>
            <a:spLocks noGrp="1"/>
          </p:cNvSpPr>
          <p:nvPr>
            <p:ph type="body" sz="quarter" idx="10"/>
          </p:nvPr>
        </p:nvSpPr>
        <p:spPr/>
        <p:txBody>
          <a:bodyPr/>
          <a:lstStyle/>
          <a:p>
            <a:r>
              <a:rPr lang="fr-FR" sz="1600" b="1"/>
              <a:t>Détail des produits de fiscalité</a:t>
            </a:r>
          </a:p>
        </p:txBody>
      </p:sp>
      <p:sp>
        <p:nvSpPr>
          <p:cNvPr id="3" name="Espace réservé du texte 2">
            <a:extLst>
              <a:ext uri="{FF2B5EF4-FFF2-40B4-BE49-F238E27FC236}">
                <a16:creationId xmlns:a16="http://schemas.microsoft.com/office/drawing/2014/main" id="{28971A5C-2955-8244-CDDE-7F85D22B7F4C}"/>
              </a:ext>
            </a:extLst>
          </p:cNvPr>
          <p:cNvSpPr>
            <a:spLocks noGrp="1"/>
          </p:cNvSpPr>
          <p:nvPr>
            <p:ph type="body" sz="quarter" idx="26"/>
          </p:nvPr>
        </p:nvSpPr>
        <p:spPr/>
        <p:txBody>
          <a:bodyPr>
            <a:normAutofit lnSpcReduction="10000"/>
          </a:bodyPr>
          <a:lstStyle/>
          <a:p>
            <a:pPr algn="just"/>
            <a:r>
              <a:rPr lang="fr-FR" sz="1600"/>
              <a:t>La </a:t>
            </a:r>
            <a:r>
              <a:rPr lang="fr-FR" sz="1600" b="1"/>
              <a:t>revalorisation nationale annuelle </a:t>
            </a:r>
            <a:r>
              <a:rPr lang="fr-FR" sz="1600"/>
              <a:t>des bases fiscales en 2023 est alignée sur la </a:t>
            </a:r>
            <a:r>
              <a:rPr lang="fr-FR" sz="1600" b="1"/>
              <a:t>progression de l’inflation </a:t>
            </a:r>
            <a:r>
              <a:rPr lang="fr-FR" sz="1600"/>
              <a:t>qui fut très importante. Cela entraîne une forte augmentation du produit de la fiscalité avec </a:t>
            </a:r>
            <a:r>
              <a:rPr lang="fr-FR" sz="1600" b="1"/>
              <a:t>+7,9 %. </a:t>
            </a:r>
          </a:p>
          <a:p>
            <a:pPr algn="just"/>
            <a:r>
              <a:rPr lang="fr-FR" sz="1600"/>
              <a:t>Les </a:t>
            </a:r>
            <a:r>
              <a:rPr lang="fr-FR" sz="1600" b="1"/>
              <a:t>droits de mutation à titre onéreux </a:t>
            </a:r>
            <a:r>
              <a:rPr lang="fr-FR" sz="1600"/>
              <a:t>baissent significativement de </a:t>
            </a:r>
            <a:r>
              <a:rPr lang="fr-FR" sz="1600" b="1"/>
              <a:t>-24,8 % </a:t>
            </a:r>
            <a:r>
              <a:rPr lang="fr-FR" sz="1600"/>
              <a:t>du fait de la </a:t>
            </a:r>
            <a:r>
              <a:rPr lang="fr-FR" sz="1600" b="1"/>
              <a:t>crise de l’immobilier </a:t>
            </a:r>
            <a:r>
              <a:rPr lang="fr-FR" sz="1600"/>
              <a:t>qui impacte même la commune. </a:t>
            </a:r>
          </a:p>
          <a:p>
            <a:pPr algn="just"/>
            <a:r>
              <a:rPr lang="fr-FR" sz="1600"/>
              <a:t>La </a:t>
            </a:r>
            <a:r>
              <a:rPr lang="fr-FR" sz="1600" b="1"/>
              <a:t>taxe de séjour </a:t>
            </a:r>
            <a:r>
              <a:rPr lang="fr-FR" sz="1600"/>
              <a:t>reste élevée avec    </a:t>
            </a:r>
            <a:r>
              <a:rPr lang="fr-FR" sz="1600" b="1"/>
              <a:t>182 K€ </a:t>
            </a:r>
            <a:r>
              <a:rPr lang="fr-FR" sz="1600"/>
              <a:t>en 2023 et est en </a:t>
            </a:r>
            <a:r>
              <a:rPr lang="fr-FR" sz="1600" b="1"/>
              <a:t>progression constante</a:t>
            </a:r>
            <a:r>
              <a:rPr lang="fr-FR" sz="1600"/>
              <a:t> sur la période. </a:t>
            </a:r>
          </a:p>
        </p:txBody>
      </p:sp>
      <p:sp>
        <p:nvSpPr>
          <p:cNvPr id="4" name="Espace réservé du texte 3">
            <a:extLst>
              <a:ext uri="{FF2B5EF4-FFF2-40B4-BE49-F238E27FC236}">
                <a16:creationId xmlns:a16="http://schemas.microsoft.com/office/drawing/2014/main" id="{CECE923F-4A01-4473-9678-BDAE13A84A14}"/>
              </a:ext>
            </a:extLst>
          </p:cNvPr>
          <p:cNvSpPr>
            <a:spLocks noGrp="1"/>
          </p:cNvSpPr>
          <p:nvPr>
            <p:ph type="body" sz="quarter" idx="33"/>
          </p:nvPr>
        </p:nvSpPr>
        <p:spPr>
          <a:xfrm>
            <a:off x="7491889" y="1804169"/>
            <a:ext cx="2827870" cy="497729"/>
          </a:xfrm>
        </p:spPr>
        <p:txBody>
          <a:bodyPr/>
          <a:lstStyle/>
          <a:p>
            <a:r>
              <a:rPr lang="fr-FR" sz="1400"/>
              <a:t>Produits de la fiscalité directe</a:t>
            </a:r>
          </a:p>
        </p:txBody>
      </p:sp>
      <p:sp>
        <p:nvSpPr>
          <p:cNvPr id="5" name="Espace réservé du texte 4">
            <a:extLst>
              <a:ext uri="{FF2B5EF4-FFF2-40B4-BE49-F238E27FC236}">
                <a16:creationId xmlns:a16="http://schemas.microsoft.com/office/drawing/2014/main" id="{2BADBE2A-CD96-1594-CDD5-362F7163D660}"/>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5C7477B2-97C9-6F20-47CF-0FE18B15117F}"/>
              </a:ext>
            </a:extLst>
          </p:cNvPr>
          <p:cNvSpPr>
            <a:spLocks noGrp="1"/>
          </p:cNvSpPr>
          <p:nvPr>
            <p:ph type="body" sz="quarter" idx="4294967295"/>
          </p:nvPr>
        </p:nvSpPr>
        <p:spPr/>
        <p:txBody>
          <a:bodyPr/>
          <a:lstStyle/>
          <a:p>
            <a:endParaRPr lang="fr-FR"/>
          </a:p>
        </p:txBody>
      </p:sp>
      <p:pic>
        <p:nvPicPr>
          <p:cNvPr id="11" name="Espace réservé pour une image  10" descr="Une image contenant texte, capture d’écran, conception&#10;&#10;Description générée automatiquement">
            <a:extLst>
              <a:ext uri="{FF2B5EF4-FFF2-40B4-BE49-F238E27FC236}">
                <a16:creationId xmlns:a16="http://schemas.microsoft.com/office/drawing/2014/main" id="{3CCCDBAC-FE33-CF49-1844-BFD6A6A325F2}"/>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2920" r="-2920"/>
          <a:stretch/>
        </p:blipFill>
        <p:spPr/>
      </p:pic>
    </p:spTree>
    <p:extLst>
      <p:ext uri="{BB962C8B-B14F-4D97-AF65-F5344CB8AC3E}">
        <p14:creationId xmlns:p14="http://schemas.microsoft.com/office/powerpoint/2010/main" val="276197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9F0E8-AAA7-35E0-A0BB-E8DF5ED9B5FB}"/>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66D64C0-21FB-2B78-6525-3208444C2CFB}"/>
              </a:ext>
            </a:extLst>
          </p:cNvPr>
          <p:cNvSpPr>
            <a:spLocks noGrp="1"/>
          </p:cNvSpPr>
          <p:nvPr>
            <p:ph type="body" sz="quarter" idx="10"/>
          </p:nvPr>
        </p:nvSpPr>
        <p:spPr/>
        <p:txBody>
          <a:bodyPr/>
          <a:lstStyle/>
          <a:p>
            <a:r>
              <a:rPr lang="fr-FR" sz="1600" b="1"/>
              <a:t>Zoom sur la DGF</a:t>
            </a:r>
          </a:p>
        </p:txBody>
      </p:sp>
      <p:sp>
        <p:nvSpPr>
          <p:cNvPr id="3" name="Espace réservé du texte 2">
            <a:extLst>
              <a:ext uri="{FF2B5EF4-FFF2-40B4-BE49-F238E27FC236}">
                <a16:creationId xmlns:a16="http://schemas.microsoft.com/office/drawing/2014/main" id="{59762120-CC02-608F-2925-5F4C2FF47493}"/>
              </a:ext>
            </a:extLst>
          </p:cNvPr>
          <p:cNvSpPr>
            <a:spLocks noGrp="1"/>
          </p:cNvSpPr>
          <p:nvPr>
            <p:ph type="body" sz="quarter" idx="26"/>
          </p:nvPr>
        </p:nvSpPr>
        <p:spPr/>
        <p:txBody>
          <a:bodyPr>
            <a:normAutofit/>
          </a:bodyPr>
          <a:lstStyle/>
          <a:p>
            <a:pPr algn="just"/>
            <a:r>
              <a:rPr lang="fr-FR" sz="1600"/>
              <a:t>En accord avec les annonces gouvernementales, les dotations de l’État </a:t>
            </a:r>
            <a:r>
              <a:rPr lang="fr-FR" sz="1600" b="1"/>
              <a:t>restent stables depuis trois ans</a:t>
            </a:r>
            <a:r>
              <a:rPr lang="fr-FR" sz="1600"/>
              <a:t>.</a:t>
            </a:r>
          </a:p>
        </p:txBody>
      </p:sp>
      <p:sp>
        <p:nvSpPr>
          <p:cNvPr id="4" name="Espace réservé du texte 3">
            <a:extLst>
              <a:ext uri="{FF2B5EF4-FFF2-40B4-BE49-F238E27FC236}">
                <a16:creationId xmlns:a16="http://schemas.microsoft.com/office/drawing/2014/main" id="{FE198F94-4502-2953-17E7-29CDBCE15DE9}"/>
              </a:ext>
            </a:extLst>
          </p:cNvPr>
          <p:cNvSpPr>
            <a:spLocks noGrp="1"/>
          </p:cNvSpPr>
          <p:nvPr>
            <p:ph type="body" sz="quarter" idx="33"/>
          </p:nvPr>
        </p:nvSpPr>
        <p:spPr/>
        <p:txBody>
          <a:bodyPr/>
          <a:lstStyle/>
          <a:p>
            <a:r>
              <a:rPr lang="fr-FR" sz="1400"/>
              <a:t>Stabilité des dotations</a:t>
            </a:r>
          </a:p>
        </p:txBody>
      </p:sp>
      <p:sp>
        <p:nvSpPr>
          <p:cNvPr id="5" name="Espace réservé du texte 4">
            <a:extLst>
              <a:ext uri="{FF2B5EF4-FFF2-40B4-BE49-F238E27FC236}">
                <a16:creationId xmlns:a16="http://schemas.microsoft.com/office/drawing/2014/main" id="{4106840D-DC85-0604-7FCF-2BD93C8F26F2}"/>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8785E475-EE5D-AB09-2243-E4636D7383A0}"/>
              </a:ext>
            </a:extLst>
          </p:cNvPr>
          <p:cNvSpPr>
            <a:spLocks noGrp="1"/>
          </p:cNvSpPr>
          <p:nvPr>
            <p:ph type="body" sz="quarter" idx="4294967295"/>
          </p:nvPr>
        </p:nvSpPr>
        <p:spPr/>
        <p:txBody>
          <a:bodyPr/>
          <a:lstStyle/>
          <a:p>
            <a:endParaRPr lang="fr-FR"/>
          </a:p>
        </p:txBody>
      </p:sp>
      <p:pic>
        <p:nvPicPr>
          <p:cNvPr id="9" name="Espace réservé pour une image  8" descr="Une image contenant texte, capture d’écran, Rectangle, diagramme&#10;&#10;Description générée automatiquement">
            <a:extLst>
              <a:ext uri="{FF2B5EF4-FFF2-40B4-BE49-F238E27FC236}">
                <a16:creationId xmlns:a16="http://schemas.microsoft.com/office/drawing/2014/main" id="{92ABF10D-15BF-7F90-EECA-18294DBF719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146468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CEAA9-AFFD-0EB1-889A-FAE3234982B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9028E8-2C4C-5C3D-1C1E-F3F8051A8C0F}"/>
              </a:ext>
            </a:extLst>
          </p:cNvPr>
          <p:cNvSpPr>
            <a:spLocks noGrp="1"/>
          </p:cNvSpPr>
          <p:nvPr>
            <p:ph type="body" sz="quarter" idx="10"/>
          </p:nvPr>
        </p:nvSpPr>
        <p:spPr/>
        <p:txBody>
          <a:bodyPr/>
          <a:lstStyle/>
          <a:p>
            <a:r>
              <a:rPr lang="fr-FR" sz="1600" b="1"/>
              <a:t>Détail des dépenses de gestion</a:t>
            </a:r>
          </a:p>
        </p:txBody>
      </p:sp>
      <p:sp>
        <p:nvSpPr>
          <p:cNvPr id="3" name="Espace réservé du texte 2">
            <a:extLst>
              <a:ext uri="{FF2B5EF4-FFF2-40B4-BE49-F238E27FC236}">
                <a16:creationId xmlns:a16="http://schemas.microsoft.com/office/drawing/2014/main" id="{B2A61694-BE09-DAE1-3F92-6E41977AF3FA}"/>
              </a:ext>
            </a:extLst>
          </p:cNvPr>
          <p:cNvSpPr>
            <a:spLocks noGrp="1"/>
          </p:cNvSpPr>
          <p:nvPr>
            <p:ph type="body" sz="quarter" idx="26"/>
          </p:nvPr>
        </p:nvSpPr>
        <p:spPr>
          <a:xfrm>
            <a:off x="7491889" y="2301899"/>
            <a:ext cx="2827870" cy="5007918"/>
          </a:xfrm>
        </p:spPr>
        <p:txBody>
          <a:bodyPr>
            <a:normAutofit fontScale="92500" lnSpcReduction="20000"/>
          </a:bodyPr>
          <a:lstStyle/>
          <a:p>
            <a:pPr algn="just"/>
            <a:r>
              <a:rPr lang="fr-FR" sz="1700"/>
              <a:t>Le chapitre </a:t>
            </a:r>
            <a:r>
              <a:rPr lang="fr-FR" sz="1700" b="1"/>
              <a:t>atténuation de produits </a:t>
            </a:r>
            <a:r>
              <a:rPr lang="fr-FR" sz="1700"/>
              <a:t>a fortement augmenté avec plus de </a:t>
            </a:r>
            <a:r>
              <a:rPr lang="fr-FR" sz="1700" b="1"/>
              <a:t>47,1%</a:t>
            </a:r>
            <a:r>
              <a:rPr lang="fr-FR" sz="1700"/>
              <a:t> principalement en raison du paiement par la commune de </a:t>
            </a:r>
            <a:r>
              <a:rPr lang="fr-FR" sz="1700" b="1"/>
              <a:t>l’attribution de compensation.</a:t>
            </a:r>
          </a:p>
          <a:p>
            <a:pPr algn="just"/>
            <a:r>
              <a:rPr lang="fr-FR" sz="1700"/>
              <a:t>Il faut préciser que la commune de Sausset-les-Pins est le </a:t>
            </a:r>
            <a:r>
              <a:rPr lang="fr-FR" sz="1700" b="1"/>
              <a:t>principal contributeur de la Métropole </a:t>
            </a:r>
            <a:r>
              <a:rPr lang="fr-FR" sz="1700"/>
              <a:t>avec près de </a:t>
            </a:r>
            <a:r>
              <a:rPr lang="fr-FR" sz="1700" b="1"/>
              <a:t>376 000 €.</a:t>
            </a:r>
          </a:p>
          <a:p>
            <a:pPr algn="just"/>
            <a:r>
              <a:rPr lang="fr-FR" sz="1700"/>
              <a:t>Les </a:t>
            </a:r>
            <a:r>
              <a:rPr lang="fr-FR" sz="1700" b="1"/>
              <a:t>charges à caractères général </a:t>
            </a:r>
            <a:r>
              <a:rPr lang="fr-FR" sz="1700"/>
              <a:t>(fluides) ont augmenté de </a:t>
            </a:r>
            <a:r>
              <a:rPr lang="fr-FR" sz="1700" b="1"/>
              <a:t>+15 % </a:t>
            </a:r>
            <a:r>
              <a:rPr lang="fr-FR" sz="1700"/>
              <a:t>en raison de l’augmentation des prix liée à l’inflation.</a:t>
            </a:r>
          </a:p>
          <a:p>
            <a:pPr algn="just"/>
            <a:r>
              <a:rPr lang="fr-FR" sz="1700"/>
              <a:t>Il faut noter que les </a:t>
            </a:r>
            <a:r>
              <a:rPr lang="fr-FR" sz="1700" b="1"/>
              <a:t>dépenses de personnel</a:t>
            </a:r>
            <a:r>
              <a:rPr lang="fr-FR" sz="1700"/>
              <a:t> ont diminué de </a:t>
            </a:r>
            <a:r>
              <a:rPr lang="fr-FR" sz="1700" b="1"/>
              <a:t>-3,6 % </a:t>
            </a:r>
            <a:r>
              <a:rPr lang="fr-FR" sz="1700"/>
              <a:t>malgré l’augmentation du point d’indice et de toutes les mesures prise en faveur du personnel commun</a:t>
            </a:r>
            <a:r>
              <a:rPr lang="fr-FR" sz="1600"/>
              <a:t>al</a:t>
            </a:r>
            <a:r>
              <a:rPr lang="fr-FR" sz="1400"/>
              <a:t>.</a:t>
            </a:r>
          </a:p>
        </p:txBody>
      </p:sp>
      <p:sp>
        <p:nvSpPr>
          <p:cNvPr id="4" name="Espace réservé du texte 3">
            <a:extLst>
              <a:ext uri="{FF2B5EF4-FFF2-40B4-BE49-F238E27FC236}">
                <a16:creationId xmlns:a16="http://schemas.microsoft.com/office/drawing/2014/main" id="{1064432A-BE6F-9B07-B78D-837E367AA54F}"/>
              </a:ext>
            </a:extLst>
          </p:cNvPr>
          <p:cNvSpPr>
            <a:spLocks noGrp="1"/>
          </p:cNvSpPr>
          <p:nvPr>
            <p:ph type="body" sz="quarter" idx="33"/>
          </p:nvPr>
        </p:nvSpPr>
        <p:spPr>
          <a:xfrm>
            <a:off x="7491889" y="1804170"/>
            <a:ext cx="2827870" cy="487672"/>
          </a:xfrm>
        </p:spPr>
        <p:txBody>
          <a:bodyPr/>
          <a:lstStyle/>
          <a:p>
            <a:r>
              <a:rPr lang="fr-FR" sz="1400"/>
              <a:t>Dépenses de gestion par chapitre</a:t>
            </a:r>
          </a:p>
        </p:txBody>
      </p:sp>
      <p:sp>
        <p:nvSpPr>
          <p:cNvPr id="5" name="Espace réservé du texte 4">
            <a:extLst>
              <a:ext uri="{FF2B5EF4-FFF2-40B4-BE49-F238E27FC236}">
                <a16:creationId xmlns:a16="http://schemas.microsoft.com/office/drawing/2014/main" id="{D3F417AB-7540-E4B1-E81E-BAB39DD66B6D}"/>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9692FFDE-B599-BFA8-A81F-D26852F2124D}"/>
              </a:ext>
            </a:extLst>
          </p:cNvPr>
          <p:cNvSpPr>
            <a:spLocks noGrp="1"/>
          </p:cNvSpPr>
          <p:nvPr>
            <p:ph type="body" sz="quarter" idx="4294967295"/>
          </p:nvPr>
        </p:nvSpPr>
        <p:spPr/>
        <p:txBody>
          <a:bodyPr/>
          <a:lstStyle/>
          <a:p>
            <a:endParaRPr lang="fr-FR"/>
          </a:p>
        </p:txBody>
      </p:sp>
      <p:pic>
        <p:nvPicPr>
          <p:cNvPr id="9" name="Espace réservé pour une image  8" descr="Une image contenant texte, logiciel, nombre, capture d’écran&#10;&#10;Description générée automatiquement">
            <a:extLst>
              <a:ext uri="{FF2B5EF4-FFF2-40B4-BE49-F238E27FC236}">
                <a16:creationId xmlns:a16="http://schemas.microsoft.com/office/drawing/2014/main" id="{CC9FAE1B-9938-171F-6D3E-FD6072BD200C}"/>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154893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4D4586-6D83-22CE-07B9-E5CC6241435A}"/>
              </a:ext>
            </a:extLst>
          </p:cNvPr>
          <p:cNvSpPr>
            <a:spLocks noGrp="1"/>
          </p:cNvSpPr>
          <p:nvPr>
            <p:ph type="body" idx="1"/>
          </p:nvPr>
        </p:nvSpPr>
        <p:spPr/>
        <p:txBody>
          <a:bodyPr>
            <a:normAutofit/>
          </a:bodyPr>
          <a:lstStyle/>
          <a:p>
            <a:endParaRPr lang="fr-FR" sz="1600" b="1"/>
          </a:p>
        </p:txBody>
      </p:sp>
      <p:pic>
        <p:nvPicPr>
          <p:cNvPr id="16" name="Espace réservé du contenu 15" descr="Une image contenant texte, diagramme, Tracé, ligne&#10;&#10;Description générée automatiquement">
            <a:extLst>
              <a:ext uri="{FF2B5EF4-FFF2-40B4-BE49-F238E27FC236}">
                <a16:creationId xmlns:a16="http://schemas.microsoft.com/office/drawing/2014/main" id="{8C61AD17-852B-7962-2664-DAAC5F4C3A6A}"/>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 r="-8"/>
          <a:stretch/>
        </p:blipFill>
        <p:spPr>
          <a:xfrm>
            <a:off x="425450" y="3678777"/>
            <a:ext cx="4838700" cy="3059622"/>
          </a:xfrm>
        </p:spPr>
      </p:pic>
      <p:sp>
        <p:nvSpPr>
          <p:cNvPr id="4" name="Espace réservé du texte 3">
            <a:extLst>
              <a:ext uri="{FF2B5EF4-FFF2-40B4-BE49-F238E27FC236}">
                <a16:creationId xmlns:a16="http://schemas.microsoft.com/office/drawing/2014/main" id="{BF6B502A-48A0-2474-D758-D2113F8740C5}"/>
              </a:ext>
            </a:extLst>
          </p:cNvPr>
          <p:cNvSpPr>
            <a:spLocks noGrp="1"/>
          </p:cNvSpPr>
          <p:nvPr>
            <p:ph type="body" sz="quarter" idx="3"/>
          </p:nvPr>
        </p:nvSpPr>
        <p:spPr>
          <a:xfrm>
            <a:off x="5441662" y="2181097"/>
            <a:ext cx="4829978" cy="1240287"/>
          </a:xfrm>
        </p:spPr>
        <p:txBody>
          <a:bodyPr>
            <a:normAutofit fontScale="92500" lnSpcReduction="20000"/>
          </a:bodyPr>
          <a:lstStyle/>
          <a:p>
            <a:pPr algn="l"/>
            <a:r>
              <a:rPr lang="fr-FR" sz="1400"/>
              <a:t>Les nombreux départs à la retraite sont :</a:t>
            </a:r>
          </a:p>
          <a:p>
            <a:pPr algn="l"/>
            <a:r>
              <a:rPr lang="fr-FR" sz="1400"/>
              <a:t>- soit non remplacés</a:t>
            </a:r>
          </a:p>
          <a:p>
            <a:pPr algn="l"/>
            <a:r>
              <a:rPr lang="fr-FR" sz="1400"/>
              <a:t>- soit remplacés par des contractuels sur des périodes transitoires</a:t>
            </a:r>
          </a:p>
          <a:p>
            <a:pPr algn="l"/>
            <a:r>
              <a:rPr lang="fr-FR" sz="1400" b="1"/>
              <a:t>En 2024,  sept agents contractuels seront intégrés dans les effectifs.</a:t>
            </a:r>
          </a:p>
        </p:txBody>
      </p:sp>
      <p:pic>
        <p:nvPicPr>
          <p:cNvPr id="18" name="Espace réservé du contenu 17" descr="Une image contenant texte, capture d’écran, diagramme, Police&#10;&#10;Description générée automatiquement">
            <a:extLst>
              <a:ext uri="{FF2B5EF4-FFF2-40B4-BE49-F238E27FC236}">
                <a16:creationId xmlns:a16="http://schemas.microsoft.com/office/drawing/2014/main" id="{0DE9FF57-6871-6AB1-5784-65F964967379}"/>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8" r="-8"/>
          <a:stretch/>
        </p:blipFill>
        <p:spPr>
          <a:xfrm>
            <a:off x="5429250" y="3666824"/>
            <a:ext cx="4851400" cy="3067652"/>
          </a:xfrm>
        </p:spPr>
      </p:pic>
      <p:sp>
        <p:nvSpPr>
          <p:cNvPr id="6" name="Espace réservé du texte 5">
            <a:extLst>
              <a:ext uri="{FF2B5EF4-FFF2-40B4-BE49-F238E27FC236}">
                <a16:creationId xmlns:a16="http://schemas.microsoft.com/office/drawing/2014/main" id="{FD2C7971-3C33-2FEB-03F0-08BEFC3E60E0}"/>
              </a:ext>
            </a:extLst>
          </p:cNvPr>
          <p:cNvSpPr>
            <a:spLocks noGrp="1"/>
          </p:cNvSpPr>
          <p:nvPr>
            <p:ph type="body" sz="quarter" idx="10"/>
          </p:nvPr>
        </p:nvSpPr>
        <p:spPr/>
        <p:txBody>
          <a:bodyPr/>
          <a:lstStyle/>
          <a:p>
            <a:r>
              <a:rPr lang="fr-FR" sz="1800" b="1"/>
              <a:t>ANALYSE RÉTROSPECTIVE 2020 - 2023</a:t>
            </a:r>
          </a:p>
        </p:txBody>
      </p:sp>
      <p:sp>
        <p:nvSpPr>
          <p:cNvPr id="7" name="Espace réservé du texte 6">
            <a:extLst>
              <a:ext uri="{FF2B5EF4-FFF2-40B4-BE49-F238E27FC236}">
                <a16:creationId xmlns:a16="http://schemas.microsoft.com/office/drawing/2014/main" id="{092CE213-71D4-FD08-0581-BFFD8F3662E2}"/>
              </a:ext>
            </a:extLst>
          </p:cNvPr>
          <p:cNvSpPr>
            <a:spLocks noGrp="1"/>
          </p:cNvSpPr>
          <p:nvPr>
            <p:ph type="body" sz="quarter" idx="19"/>
          </p:nvPr>
        </p:nvSpPr>
        <p:spPr/>
        <p:txBody>
          <a:bodyPr/>
          <a:lstStyle/>
          <a:p>
            <a:r>
              <a:rPr lang="fr-FR" sz="1600" b="1"/>
              <a:t>Détail des dépenses de personnel</a:t>
            </a:r>
          </a:p>
        </p:txBody>
      </p:sp>
      <p:sp>
        <p:nvSpPr>
          <p:cNvPr id="8" name="Espace réservé du texte 7">
            <a:extLst>
              <a:ext uri="{FF2B5EF4-FFF2-40B4-BE49-F238E27FC236}">
                <a16:creationId xmlns:a16="http://schemas.microsoft.com/office/drawing/2014/main" id="{582896E5-25C0-D855-2B42-436DEC805003}"/>
              </a:ext>
            </a:extLst>
          </p:cNvPr>
          <p:cNvSpPr>
            <a:spLocks noGrp="1"/>
          </p:cNvSpPr>
          <p:nvPr>
            <p:ph type="body" sz="quarter" idx="4294967295"/>
          </p:nvPr>
        </p:nvSpPr>
        <p:spPr/>
        <p:txBody>
          <a:bodyPr/>
          <a:lstStyle/>
          <a:p>
            <a:endParaRPr lang="fr-FR"/>
          </a:p>
        </p:txBody>
      </p:sp>
      <p:sp>
        <p:nvSpPr>
          <p:cNvPr id="9" name="Espace réservé du texte 8">
            <a:extLst>
              <a:ext uri="{FF2B5EF4-FFF2-40B4-BE49-F238E27FC236}">
                <a16:creationId xmlns:a16="http://schemas.microsoft.com/office/drawing/2014/main" id="{014E4B6A-0B4A-54B5-0B3A-83665F88F2E2}"/>
              </a:ext>
            </a:extLst>
          </p:cNvPr>
          <p:cNvSpPr>
            <a:spLocks noGrp="1"/>
          </p:cNvSpPr>
          <p:nvPr>
            <p:ph type="body" sz="quarter" idx="33"/>
          </p:nvPr>
        </p:nvSpPr>
        <p:spPr/>
        <p:txBody>
          <a:bodyPr/>
          <a:lstStyle/>
          <a:p>
            <a:r>
              <a:rPr lang="fr-FR" sz="1400"/>
              <a:t>Poids du personnel</a:t>
            </a:r>
          </a:p>
        </p:txBody>
      </p:sp>
      <p:sp>
        <p:nvSpPr>
          <p:cNvPr id="10" name="Espace réservé du texte 9">
            <a:extLst>
              <a:ext uri="{FF2B5EF4-FFF2-40B4-BE49-F238E27FC236}">
                <a16:creationId xmlns:a16="http://schemas.microsoft.com/office/drawing/2014/main" id="{5912C730-C026-8702-51DA-A1C43B838192}"/>
              </a:ext>
            </a:extLst>
          </p:cNvPr>
          <p:cNvSpPr>
            <a:spLocks noGrp="1"/>
          </p:cNvSpPr>
          <p:nvPr>
            <p:ph type="body" sz="quarter" idx="34"/>
          </p:nvPr>
        </p:nvSpPr>
        <p:spPr/>
        <p:txBody>
          <a:bodyPr/>
          <a:lstStyle/>
          <a:p>
            <a:r>
              <a:rPr lang="fr-FR" sz="1400"/>
              <a:t>Répartition titulaires / non-titulaires</a:t>
            </a:r>
          </a:p>
        </p:txBody>
      </p:sp>
    </p:spTree>
    <p:extLst>
      <p:ext uri="{BB962C8B-B14F-4D97-AF65-F5344CB8AC3E}">
        <p14:creationId xmlns:p14="http://schemas.microsoft.com/office/powerpoint/2010/main" val="105123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7A6E-8CED-42D7-E8B4-FC61B69F5AF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E00337-47A2-E408-846E-FE4D2224112A}"/>
              </a:ext>
            </a:extLst>
          </p:cNvPr>
          <p:cNvSpPr>
            <a:spLocks noGrp="1"/>
          </p:cNvSpPr>
          <p:nvPr>
            <p:ph type="body" sz="quarter" idx="10"/>
          </p:nvPr>
        </p:nvSpPr>
        <p:spPr/>
        <p:txBody>
          <a:bodyPr/>
          <a:lstStyle/>
          <a:p>
            <a:r>
              <a:rPr lang="fr-FR" sz="1600" b="1"/>
              <a:t>Détail des charges à caractère général</a:t>
            </a:r>
          </a:p>
        </p:txBody>
      </p:sp>
      <p:sp>
        <p:nvSpPr>
          <p:cNvPr id="3" name="Espace réservé du texte 2">
            <a:extLst>
              <a:ext uri="{FF2B5EF4-FFF2-40B4-BE49-F238E27FC236}">
                <a16:creationId xmlns:a16="http://schemas.microsoft.com/office/drawing/2014/main" id="{8BF8F145-F341-133B-0874-3B9B6177FA73}"/>
              </a:ext>
            </a:extLst>
          </p:cNvPr>
          <p:cNvSpPr>
            <a:spLocks noGrp="1"/>
          </p:cNvSpPr>
          <p:nvPr>
            <p:ph type="body" sz="quarter" idx="26"/>
          </p:nvPr>
        </p:nvSpPr>
        <p:spPr/>
        <p:txBody>
          <a:bodyPr/>
          <a:lstStyle/>
          <a:p>
            <a:pPr algn="just"/>
            <a:r>
              <a:rPr lang="fr-FR" sz="1600"/>
              <a:t>Le poste énergie et plus particulièrement </a:t>
            </a:r>
            <a:r>
              <a:rPr lang="fr-FR" sz="1600" b="1"/>
              <a:t>électricité</a:t>
            </a:r>
            <a:r>
              <a:rPr lang="fr-FR" sz="1600"/>
              <a:t> est celui qui a le plus augmenté depuis 2021 avec près de </a:t>
            </a:r>
            <a:r>
              <a:rPr lang="fr-FR" sz="1600" b="1"/>
              <a:t>+88 % </a:t>
            </a:r>
            <a:r>
              <a:rPr lang="fr-FR" sz="1600"/>
              <a:t>de progression.</a:t>
            </a:r>
          </a:p>
          <a:p>
            <a:pPr algn="just"/>
            <a:r>
              <a:rPr lang="fr-FR" sz="1600"/>
              <a:t>Pour information, le poste </a:t>
            </a:r>
            <a:r>
              <a:rPr lang="fr-FR" sz="1600" b="1"/>
              <a:t>alimentation</a:t>
            </a:r>
            <a:r>
              <a:rPr lang="fr-FR" sz="1600"/>
              <a:t> n’a pas été imputé comptablement de la même manière entre 2022 et 2023. Il est en </a:t>
            </a:r>
            <a:r>
              <a:rPr lang="fr-FR" sz="1600" b="1"/>
              <a:t>légère baisse par rapport à 2021</a:t>
            </a:r>
            <a:r>
              <a:rPr lang="fr-FR" sz="1600"/>
              <a:t>.</a:t>
            </a:r>
          </a:p>
          <a:p>
            <a:pPr algn="just"/>
            <a:r>
              <a:rPr lang="fr-FR" sz="1600"/>
              <a:t>Les dépenses à caractère général retrouvent un </a:t>
            </a:r>
            <a:r>
              <a:rPr lang="fr-FR" sz="1600" b="1"/>
              <a:t>niveau équivalent à 2020 </a:t>
            </a:r>
            <a:r>
              <a:rPr lang="fr-FR" sz="1600"/>
              <a:t>malgré les augmentations liées à l’énergie.</a:t>
            </a:r>
          </a:p>
          <a:p>
            <a:endParaRPr lang="fr-FR"/>
          </a:p>
        </p:txBody>
      </p:sp>
      <p:sp>
        <p:nvSpPr>
          <p:cNvPr id="4" name="Espace réservé du texte 3">
            <a:extLst>
              <a:ext uri="{FF2B5EF4-FFF2-40B4-BE49-F238E27FC236}">
                <a16:creationId xmlns:a16="http://schemas.microsoft.com/office/drawing/2014/main" id="{1ADEE2BF-29B0-5934-D210-B35415A8D1C3}"/>
              </a:ext>
            </a:extLst>
          </p:cNvPr>
          <p:cNvSpPr>
            <a:spLocks noGrp="1"/>
          </p:cNvSpPr>
          <p:nvPr>
            <p:ph type="body" sz="quarter" idx="33"/>
          </p:nvPr>
        </p:nvSpPr>
        <p:spPr>
          <a:xfrm>
            <a:off x="7491889" y="1804170"/>
            <a:ext cx="2827870" cy="487672"/>
          </a:xfrm>
        </p:spPr>
        <p:txBody>
          <a:bodyPr/>
          <a:lstStyle/>
          <a:p>
            <a:r>
              <a:rPr lang="fr-FR" sz="1400"/>
              <a:t>Détail des fluides et fournitures</a:t>
            </a:r>
          </a:p>
        </p:txBody>
      </p:sp>
      <p:sp>
        <p:nvSpPr>
          <p:cNvPr id="5" name="Espace réservé du texte 4">
            <a:extLst>
              <a:ext uri="{FF2B5EF4-FFF2-40B4-BE49-F238E27FC236}">
                <a16:creationId xmlns:a16="http://schemas.microsoft.com/office/drawing/2014/main" id="{BEC1D63B-756D-5675-9505-7ACE1988A88F}"/>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5ACFE645-6380-83A0-FC8E-A36A6E7868D8}"/>
              </a:ext>
            </a:extLst>
          </p:cNvPr>
          <p:cNvSpPr>
            <a:spLocks noGrp="1"/>
          </p:cNvSpPr>
          <p:nvPr>
            <p:ph type="body" sz="quarter" idx="4294967295"/>
          </p:nvPr>
        </p:nvSpPr>
        <p:spPr/>
        <p:txBody>
          <a:bodyPr/>
          <a:lstStyle/>
          <a:p>
            <a:endParaRPr lang="fr-FR"/>
          </a:p>
        </p:txBody>
      </p:sp>
      <p:pic>
        <p:nvPicPr>
          <p:cNvPr id="9" name="Espace réservé pour une image  8" descr="Une image contenant texte, diagramme, Caractère coloré, logiciel&#10;&#10;Description générée automatiquement">
            <a:extLst>
              <a:ext uri="{FF2B5EF4-FFF2-40B4-BE49-F238E27FC236}">
                <a16:creationId xmlns:a16="http://schemas.microsoft.com/office/drawing/2014/main" id="{111915B3-3B81-D895-ACA0-20F01CD61DBD}"/>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176" r="-4176"/>
          <a:stretch/>
        </p:blipFill>
        <p:spPr/>
      </p:pic>
    </p:spTree>
    <p:extLst>
      <p:ext uri="{BB962C8B-B14F-4D97-AF65-F5344CB8AC3E}">
        <p14:creationId xmlns:p14="http://schemas.microsoft.com/office/powerpoint/2010/main" val="76481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C6AE-EDC8-3D81-3BED-146C9A1605E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FF59775-1F4B-ED15-D47F-BF7CE2D73D27}"/>
              </a:ext>
            </a:extLst>
          </p:cNvPr>
          <p:cNvSpPr>
            <a:spLocks noGrp="1"/>
          </p:cNvSpPr>
          <p:nvPr>
            <p:ph type="body" sz="quarter" idx="10"/>
          </p:nvPr>
        </p:nvSpPr>
        <p:spPr/>
        <p:txBody>
          <a:bodyPr/>
          <a:lstStyle/>
          <a:p>
            <a:r>
              <a:rPr lang="fr-FR" sz="1600" b="1"/>
              <a:t>Détail des charges de gestion courante</a:t>
            </a:r>
          </a:p>
        </p:txBody>
      </p:sp>
      <p:sp>
        <p:nvSpPr>
          <p:cNvPr id="3" name="Espace réservé du texte 2">
            <a:extLst>
              <a:ext uri="{FF2B5EF4-FFF2-40B4-BE49-F238E27FC236}">
                <a16:creationId xmlns:a16="http://schemas.microsoft.com/office/drawing/2014/main" id="{F9DCD61E-5243-4745-23F4-6A308EBA4C8D}"/>
              </a:ext>
            </a:extLst>
          </p:cNvPr>
          <p:cNvSpPr>
            <a:spLocks noGrp="1"/>
          </p:cNvSpPr>
          <p:nvPr>
            <p:ph type="body" sz="quarter" idx="26"/>
          </p:nvPr>
        </p:nvSpPr>
        <p:spPr/>
        <p:txBody>
          <a:bodyPr/>
          <a:lstStyle/>
          <a:p>
            <a:pPr algn="just"/>
            <a:r>
              <a:rPr lang="fr-FR" sz="1400"/>
              <a:t>Les </a:t>
            </a:r>
            <a:r>
              <a:rPr lang="fr-FR" sz="1400" b="1"/>
              <a:t>subventions aux associations </a:t>
            </a:r>
            <a:r>
              <a:rPr lang="fr-FR" sz="1400"/>
              <a:t>représentent </a:t>
            </a:r>
            <a:r>
              <a:rPr lang="fr-FR" sz="1400" b="1"/>
              <a:t>110 000 € en 2023.</a:t>
            </a:r>
          </a:p>
          <a:p>
            <a:pPr algn="just"/>
            <a:endParaRPr lang="fr-FR" sz="1400"/>
          </a:p>
          <a:p>
            <a:pPr algn="just"/>
            <a:r>
              <a:rPr lang="fr-FR" sz="1400"/>
              <a:t>Le montant de la subvention accordée au </a:t>
            </a:r>
            <a:r>
              <a:rPr lang="fr-FR" sz="1400" b="1"/>
              <a:t>CCAS</a:t>
            </a:r>
            <a:r>
              <a:rPr lang="fr-FR" sz="1400"/>
              <a:t> est de </a:t>
            </a:r>
            <a:r>
              <a:rPr lang="fr-FR" sz="1400" b="1"/>
              <a:t>173 000 € en 2023</a:t>
            </a:r>
            <a:r>
              <a:rPr lang="fr-FR" sz="1400"/>
              <a:t>.</a:t>
            </a:r>
          </a:p>
          <a:p>
            <a:pPr algn="just"/>
            <a:endParaRPr lang="fr-FR" sz="1400"/>
          </a:p>
          <a:p>
            <a:pPr algn="just"/>
            <a:r>
              <a:rPr lang="fr-FR" sz="1400"/>
              <a:t>Globalement le chapitre 65 est en hausse d’un peu plus de </a:t>
            </a:r>
            <a:r>
              <a:rPr lang="fr-FR" sz="1400" b="1"/>
              <a:t>+16 % en 2023</a:t>
            </a:r>
            <a:r>
              <a:rPr lang="fr-FR"/>
              <a:t>. </a:t>
            </a:r>
          </a:p>
        </p:txBody>
      </p:sp>
      <p:sp>
        <p:nvSpPr>
          <p:cNvPr id="4" name="Espace réservé du texte 3">
            <a:extLst>
              <a:ext uri="{FF2B5EF4-FFF2-40B4-BE49-F238E27FC236}">
                <a16:creationId xmlns:a16="http://schemas.microsoft.com/office/drawing/2014/main" id="{53576896-500D-DF0A-2806-8946DC49F807}"/>
              </a:ext>
            </a:extLst>
          </p:cNvPr>
          <p:cNvSpPr>
            <a:spLocks noGrp="1"/>
          </p:cNvSpPr>
          <p:nvPr>
            <p:ph type="body" sz="quarter" idx="33"/>
          </p:nvPr>
        </p:nvSpPr>
        <p:spPr>
          <a:xfrm>
            <a:off x="7491889" y="1804169"/>
            <a:ext cx="2827870" cy="497729"/>
          </a:xfrm>
        </p:spPr>
        <p:txBody>
          <a:bodyPr/>
          <a:lstStyle/>
          <a:p>
            <a:r>
              <a:rPr lang="fr-FR" sz="1400"/>
              <a:t>Contingents et participations</a:t>
            </a:r>
          </a:p>
        </p:txBody>
      </p:sp>
      <p:sp>
        <p:nvSpPr>
          <p:cNvPr id="5" name="Espace réservé du texte 4">
            <a:extLst>
              <a:ext uri="{FF2B5EF4-FFF2-40B4-BE49-F238E27FC236}">
                <a16:creationId xmlns:a16="http://schemas.microsoft.com/office/drawing/2014/main" id="{9CC4504B-2103-7522-59DF-555A83227DA2}"/>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DDBB85DD-26E3-7C58-0F07-FD92E60A1868}"/>
              </a:ext>
            </a:extLst>
          </p:cNvPr>
          <p:cNvSpPr>
            <a:spLocks noGrp="1"/>
          </p:cNvSpPr>
          <p:nvPr>
            <p:ph type="body" sz="quarter" idx="4294967295"/>
          </p:nvPr>
        </p:nvSpPr>
        <p:spPr/>
        <p:txBody>
          <a:bodyPr/>
          <a:lstStyle/>
          <a:p>
            <a:endParaRPr lang="fr-FR"/>
          </a:p>
        </p:txBody>
      </p:sp>
      <p:pic>
        <p:nvPicPr>
          <p:cNvPr id="9" name="Espace réservé pour une image  8" descr="Une image contenant texte, capture d’écran, diagramme&#10;&#10;Description générée automatiquement">
            <a:extLst>
              <a:ext uri="{FF2B5EF4-FFF2-40B4-BE49-F238E27FC236}">
                <a16:creationId xmlns:a16="http://schemas.microsoft.com/office/drawing/2014/main" id="{B3B00A08-76FA-6E75-1B3D-85671E3873DB}"/>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2920" r="-2920"/>
          <a:stretch/>
        </p:blipFill>
        <p:spPr/>
      </p:pic>
    </p:spTree>
    <p:extLst>
      <p:ext uri="{BB962C8B-B14F-4D97-AF65-F5344CB8AC3E}">
        <p14:creationId xmlns:p14="http://schemas.microsoft.com/office/powerpoint/2010/main" val="34569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712C153-F2B0-9041-9D5B-E2AE81F9419B}"/>
              </a:ext>
            </a:extLst>
          </p:cNvPr>
          <p:cNvSpPr>
            <a:spLocks noGrp="1"/>
          </p:cNvSpPr>
          <p:nvPr>
            <p:ph type="body" sz="quarter" idx="10"/>
          </p:nvPr>
        </p:nvSpPr>
        <p:spPr/>
        <p:txBody>
          <a:bodyPr>
            <a:noAutofit/>
          </a:bodyPr>
          <a:lstStyle/>
          <a:p>
            <a:r>
              <a:rPr lang="fr-FR" sz="1400">
                <a:latin typeface="PT Sans" charset="-52"/>
                <a:ea typeface="PT Sans" charset="-52"/>
                <a:cs typeface="PT Sans" charset="-52"/>
              </a:rPr>
              <a:t>1ÈRE PARTIE : </a:t>
            </a:r>
          </a:p>
        </p:txBody>
      </p:sp>
      <p:sp>
        <p:nvSpPr>
          <p:cNvPr id="3" name="Espace réservé du texte 2">
            <a:extLst>
              <a:ext uri="{FF2B5EF4-FFF2-40B4-BE49-F238E27FC236}">
                <a16:creationId xmlns:a16="http://schemas.microsoft.com/office/drawing/2014/main" id="{5E1D7E3C-8883-2F4D-8A3B-C599CADA0683}"/>
              </a:ext>
            </a:extLst>
          </p:cNvPr>
          <p:cNvSpPr>
            <a:spLocks noGrp="1"/>
          </p:cNvSpPr>
          <p:nvPr>
            <p:ph type="body" sz="quarter" idx="13"/>
          </p:nvPr>
        </p:nvSpPr>
        <p:spPr>
          <a:xfrm>
            <a:off x="3441700" y="2028825"/>
            <a:ext cx="6705600" cy="762000"/>
          </a:xfrm>
        </p:spPr>
        <p:txBody>
          <a:bodyPr>
            <a:normAutofit/>
          </a:bodyPr>
          <a:lstStyle/>
          <a:p>
            <a:r>
              <a:rPr lang="fr-FR" sz="1600">
                <a:latin typeface="PT Sans" charset="-52"/>
                <a:ea typeface="PT Sans" charset="-52"/>
                <a:cs typeface="PT Sans" charset="-52"/>
              </a:rPr>
              <a:t>RAPPORT D’ORIENTATIONS BUDGÉTAIRES 2024</a:t>
            </a:r>
          </a:p>
        </p:txBody>
      </p:sp>
      <p:sp>
        <p:nvSpPr>
          <p:cNvPr id="4" name="Espace réservé du texte 3">
            <a:extLst>
              <a:ext uri="{FF2B5EF4-FFF2-40B4-BE49-F238E27FC236}">
                <a16:creationId xmlns:a16="http://schemas.microsoft.com/office/drawing/2014/main" id="{8A54D243-2F2F-1941-AA53-460FDCBBFD19}"/>
              </a:ext>
            </a:extLst>
          </p:cNvPr>
          <p:cNvSpPr>
            <a:spLocks noGrp="1"/>
          </p:cNvSpPr>
          <p:nvPr>
            <p:ph type="body" sz="quarter" idx="14"/>
          </p:nvPr>
        </p:nvSpPr>
        <p:spPr/>
        <p:txBody>
          <a:bodyPr>
            <a:normAutofit/>
          </a:bodyPr>
          <a:lstStyle/>
          <a:p>
            <a:r>
              <a:rPr lang="fr-FR" sz="1200">
                <a:latin typeface="PT Sans" charset="-52"/>
                <a:ea typeface="PT Sans" charset="-52"/>
                <a:cs typeface="PT Sans" charset="-52"/>
              </a:rPr>
              <a:t>Loi de finances 2024 et contexte économique</a:t>
            </a:r>
          </a:p>
        </p:txBody>
      </p:sp>
      <p:sp>
        <p:nvSpPr>
          <p:cNvPr id="5" name="Espace réservé du texte 4">
            <a:extLst>
              <a:ext uri="{FF2B5EF4-FFF2-40B4-BE49-F238E27FC236}">
                <a16:creationId xmlns:a16="http://schemas.microsoft.com/office/drawing/2014/main" id="{E431737B-F05A-4F4F-AD80-759BB699A72F}"/>
              </a:ext>
            </a:extLst>
          </p:cNvPr>
          <p:cNvSpPr>
            <a:spLocks noGrp="1"/>
          </p:cNvSpPr>
          <p:nvPr>
            <p:ph type="body" sz="quarter" idx="16"/>
          </p:nvPr>
        </p:nvSpPr>
        <p:spPr/>
        <p:txBody>
          <a:bodyPr/>
          <a:lstStyle/>
          <a:p>
            <a:r>
              <a:rPr lang="fr-FR"/>
              <a:t>03</a:t>
            </a:r>
          </a:p>
        </p:txBody>
      </p:sp>
      <p:sp>
        <p:nvSpPr>
          <p:cNvPr id="8" name="Espace réservé du texte 7">
            <a:extLst>
              <a:ext uri="{FF2B5EF4-FFF2-40B4-BE49-F238E27FC236}">
                <a16:creationId xmlns:a16="http://schemas.microsoft.com/office/drawing/2014/main" id="{4B8EB7ED-CF3B-A440-9C41-3155D049DD2A}"/>
              </a:ext>
            </a:extLst>
          </p:cNvPr>
          <p:cNvSpPr>
            <a:spLocks noGrp="1"/>
          </p:cNvSpPr>
          <p:nvPr>
            <p:ph type="body" sz="quarter" idx="17"/>
          </p:nvPr>
        </p:nvSpPr>
        <p:spPr/>
        <p:txBody>
          <a:bodyPr>
            <a:noAutofit/>
          </a:bodyPr>
          <a:lstStyle/>
          <a:p>
            <a:r>
              <a:rPr lang="fr-FR" sz="1400">
                <a:latin typeface="PT Sans" charset="-52"/>
                <a:ea typeface="PT Sans" charset="-52"/>
                <a:cs typeface="PT Sans" charset="-52"/>
              </a:rPr>
              <a:t>2ÈME PARTIE :</a:t>
            </a:r>
          </a:p>
        </p:txBody>
      </p:sp>
      <p:sp>
        <p:nvSpPr>
          <p:cNvPr id="9" name="Espace réservé du texte 8">
            <a:extLst>
              <a:ext uri="{FF2B5EF4-FFF2-40B4-BE49-F238E27FC236}">
                <a16:creationId xmlns:a16="http://schemas.microsoft.com/office/drawing/2014/main" id="{674048ED-2F4F-174D-8926-FA376BE5A838}"/>
              </a:ext>
            </a:extLst>
          </p:cNvPr>
          <p:cNvSpPr>
            <a:spLocks noGrp="1"/>
          </p:cNvSpPr>
          <p:nvPr>
            <p:ph type="body" sz="quarter" idx="18"/>
          </p:nvPr>
        </p:nvSpPr>
        <p:spPr/>
        <p:txBody>
          <a:bodyPr/>
          <a:lstStyle/>
          <a:p>
            <a:r>
              <a:rPr lang="fr-FR"/>
              <a:t>09</a:t>
            </a:r>
          </a:p>
        </p:txBody>
      </p:sp>
      <p:sp>
        <p:nvSpPr>
          <p:cNvPr id="10" name="Espace réservé du texte 9">
            <a:extLst>
              <a:ext uri="{FF2B5EF4-FFF2-40B4-BE49-F238E27FC236}">
                <a16:creationId xmlns:a16="http://schemas.microsoft.com/office/drawing/2014/main" id="{67ED8B44-C437-7D4E-8434-FB1F3DBD9BBA}"/>
              </a:ext>
            </a:extLst>
          </p:cNvPr>
          <p:cNvSpPr>
            <a:spLocks noGrp="1"/>
          </p:cNvSpPr>
          <p:nvPr>
            <p:ph type="body" sz="quarter" idx="19"/>
          </p:nvPr>
        </p:nvSpPr>
        <p:spPr/>
        <p:txBody>
          <a:bodyPr>
            <a:normAutofit/>
          </a:bodyPr>
          <a:lstStyle/>
          <a:p>
            <a:r>
              <a:rPr lang="fr-FR" sz="1200">
                <a:latin typeface="PT Sans" charset="-52"/>
                <a:ea typeface="PT Sans" charset="-52"/>
                <a:cs typeface="PT Sans" charset="-52"/>
              </a:rPr>
              <a:t>Analyse rétrospective</a:t>
            </a:r>
          </a:p>
        </p:txBody>
      </p:sp>
      <p:sp>
        <p:nvSpPr>
          <p:cNvPr id="11" name="Espace réservé du texte 10">
            <a:extLst>
              <a:ext uri="{FF2B5EF4-FFF2-40B4-BE49-F238E27FC236}">
                <a16:creationId xmlns:a16="http://schemas.microsoft.com/office/drawing/2014/main" id="{58DDB207-C4F6-834E-B2A7-E84BE73C2E24}"/>
              </a:ext>
            </a:extLst>
          </p:cNvPr>
          <p:cNvSpPr>
            <a:spLocks noGrp="1"/>
          </p:cNvSpPr>
          <p:nvPr>
            <p:ph type="body" sz="quarter" idx="20"/>
          </p:nvPr>
        </p:nvSpPr>
        <p:spPr/>
        <p:txBody>
          <a:bodyPr>
            <a:noAutofit/>
          </a:bodyPr>
          <a:lstStyle/>
          <a:p>
            <a:r>
              <a:rPr lang="fr-FR" sz="1400">
                <a:latin typeface="PT Sans" charset="-52"/>
                <a:ea typeface="PT Sans" charset="-52"/>
                <a:cs typeface="PT Sans" charset="-52"/>
              </a:rPr>
              <a:t>3ÈME PARTIE :</a:t>
            </a:r>
          </a:p>
        </p:txBody>
      </p:sp>
      <p:sp>
        <p:nvSpPr>
          <p:cNvPr id="12" name="Espace réservé du texte 11">
            <a:extLst>
              <a:ext uri="{FF2B5EF4-FFF2-40B4-BE49-F238E27FC236}">
                <a16:creationId xmlns:a16="http://schemas.microsoft.com/office/drawing/2014/main" id="{6DB948DE-C244-E14F-9930-771B3003A286}"/>
              </a:ext>
            </a:extLst>
          </p:cNvPr>
          <p:cNvSpPr>
            <a:spLocks noGrp="1"/>
          </p:cNvSpPr>
          <p:nvPr>
            <p:ph type="body" sz="quarter" idx="21"/>
          </p:nvPr>
        </p:nvSpPr>
        <p:spPr/>
        <p:txBody>
          <a:bodyPr/>
          <a:lstStyle/>
          <a:p>
            <a:r>
              <a:rPr lang="fr-FR"/>
              <a:t>25</a:t>
            </a:r>
          </a:p>
        </p:txBody>
      </p:sp>
      <p:sp>
        <p:nvSpPr>
          <p:cNvPr id="13" name="Espace réservé du texte 12">
            <a:extLst>
              <a:ext uri="{FF2B5EF4-FFF2-40B4-BE49-F238E27FC236}">
                <a16:creationId xmlns:a16="http://schemas.microsoft.com/office/drawing/2014/main" id="{3FF88700-EC26-E646-8F48-13AE88251025}"/>
              </a:ext>
            </a:extLst>
          </p:cNvPr>
          <p:cNvSpPr>
            <a:spLocks noGrp="1"/>
          </p:cNvSpPr>
          <p:nvPr>
            <p:ph type="body" sz="quarter" idx="22"/>
          </p:nvPr>
        </p:nvSpPr>
        <p:spPr/>
        <p:txBody>
          <a:bodyPr>
            <a:normAutofit/>
          </a:bodyPr>
          <a:lstStyle/>
          <a:p>
            <a:r>
              <a:rPr lang="fr-FR" sz="1200">
                <a:latin typeface="PT Sans" charset="-52"/>
                <a:ea typeface="PT Sans" charset="-52"/>
                <a:cs typeface="PT Sans" charset="-52"/>
              </a:rPr>
              <a:t>Perspectives d’évolution 2023 - 2026</a:t>
            </a:r>
          </a:p>
        </p:txBody>
      </p:sp>
      <p:sp>
        <p:nvSpPr>
          <p:cNvPr id="14" name="Espace réservé du texte 13">
            <a:extLst>
              <a:ext uri="{FF2B5EF4-FFF2-40B4-BE49-F238E27FC236}">
                <a16:creationId xmlns:a16="http://schemas.microsoft.com/office/drawing/2014/main" id="{871A4D04-CBFA-354A-A96C-9853F39A05BD}"/>
              </a:ext>
            </a:extLst>
          </p:cNvPr>
          <p:cNvSpPr>
            <a:spLocks noGrp="1"/>
          </p:cNvSpPr>
          <p:nvPr>
            <p:ph type="body" sz="quarter" idx="23"/>
          </p:nvPr>
        </p:nvSpPr>
        <p:spPr>
          <a:xfrm>
            <a:off x="3441698" y="6386652"/>
            <a:ext cx="6705599" cy="304800"/>
          </a:xfrm>
        </p:spPr>
        <p:txBody>
          <a:bodyPr>
            <a:noAutofit/>
          </a:bodyPr>
          <a:lstStyle/>
          <a:p>
            <a:endParaRPr lang="fr-FR" sz="1400">
              <a:latin typeface="PT Sans" charset="-52"/>
              <a:ea typeface="PT Sans" charset="-52"/>
              <a:cs typeface="PT Sans" charset="-52"/>
            </a:endParaRPr>
          </a:p>
        </p:txBody>
      </p:sp>
      <p:sp>
        <p:nvSpPr>
          <p:cNvPr id="15" name="Espace réservé du texte 14">
            <a:extLst>
              <a:ext uri="{FF2B5EF4-FFF2-40B4-BE49-F238E27FC236}">
                <a16:creationId xmlns:a16="http://schemas.microsoft.com/office/drawing/2014/main" id="{80F00D11-9593-9043-9C72-748FC4D837F8}"/>
              </a:ext>
            </a:extLst>
          </p:cNvPr>
          <p:cNvSpPr>
            <a:spLocks noGrp="1"/>
          </p:cNvSpPr>
          <p:nvPr>
            <p:ph type="body" sz="quarter" idx="24"/>
          </p:nvPr>
        </p:nvSpPr>
        <p:spPr/>
        <p:txBody>
          <a:bodyPr>
            <a:normAutofit/>
          </a:bodyPr>
          <a:lstStyle/>
          <a:p>
            <a:endParaRPr lang="fr-FR"/>
          </a:p>
        </p:txBody>
      </p:sp>
      <p:sp>
        <p:nvSpPr>
          <p:cNvPr id="16" name="Espace réservé du texte 15">
            <a:extLst>
              <a:ext uri="{FF2B5EF4-FFF2-40B4-BE49-F238E27FC236}">
                <a16:creationId xmlns:a16="http://schemas.microsoft.com/office/drawing/2014/main" id="{DB46FBC9-1203-8F45-B0D7-2F5DF6A7FEFF}"/>
              </a:ext>
            </a:extLst>
          </p:cNvPr>
          <p:cNvSpPr>
            <a:spLocks noGrp="1"/>
          </p:cNvSpPr>
          <p:nvPr>
            <p:ph type="body" sz="quarter" idx="25"/>
          </p:nvPr>
        </p:nvSpPr>
        <p:spPr/>
        <p:txBody>
          <a:bodyPr>
            <a:normAutofit/>
          </a:bodyPr>
          <a:lstStyle/>
          <a:p>
            <a:endParaRPr lang="fr-FR" sz="1200">
              <a:latin typeface="PT Sans" charset="-52"/>
              <a:ea typeface="PT Sans" charset="-52"/>
              <a:cs typeface="PT Sans" charset="-52"/>
            </a:endParaRPr>
          </a:p>
        </p:txBody>
      </p:sp>
    </p:spTree>
    <p:extLst>
      <p:ext uri="{BB962C8B-B14F-4D97-AF65-F5344CB8AC3E}">
        <p14:creationId xmlns:p14="http://schemas.microsoft.com/office/powerpoint/2010/main" val="164486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E9F6B-280E-7B10-8E3B-CC6F504A174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FB925B-FA47-EA51-403F-66A9E302FD9A}"/>
              </a:ext>
            </a:extLst>
          </p:cNvPr>
          <p:cNvSpPr>
            <a:spLocks noGrp="1"/>
          </p:cNvSpPr>
          <p:nvPr>
            <p:ph type="body" sz="quarter" idx="10"/>
          </p:nvPr>
        </p:nvSpPr>
        <p:spPr/>
        <p:txBody>
          <a:bodyPr/>
          <a:lstStyle/>
          <a:p>
            <a:r>
              <a:rPr lang="fr-FR" sz="1600" b="1"/>
              <a:t>Soldes d’épargne</a:t>
            </a:r>
          </a:p>
        </p:txBody>
      </p:sp>
      <p:sp>
        <p:nvSpPr>
          <p:cNvPr id="3" name="Espace réservé du texte 2">
            <a:extLst>
              <a:ext uri="{FF2B5EF4-FFF2-40B4-BE49-F238E27FC236}">
                <a16:creationId xmlns:a16="http://schemas.microsoft.com/office/drawing/2014/main" id="{740104D8-0B3A-CFC4-C447-4694A4F371C6}"/>
              </a:ext>
            </a:extLst>
          </p:cNvPr>
          <p:cNvSpPr>
            <a:spLocks noGrp="1"/>
          </p:cNvSpPr>
          <p:nvPr>
            <p:ph type="body" sz="quarter" idx="26"/>
          </p:nvPr>
        </p:nvSpPr>
        <p:spPr/>
        <p:txBody>
          <a:bodyPr>
            <a:normAutofit/>
          </a:bodyPr>
          <a:lstStyle/>
          <a:p>
            <a:pPr algn="just"/>
            <a:r>
              <a:rPr lang="fr-FR" sz="1400"/>
              <a:t>Après une année 2021 difficile, nous avons retrouvé une </a:t>
            </a:r>
            <a:r>
              <a:rPr lang="fr-FR" sz="1400" b="1"/>
              <a:t>épargne nette positive depuis deux ans.</a:t>
            </a:r>
          </a:p>
          <a:p>
            <a:pPr algn="just"/>
            <a:r>
              <a:rPr lang="fr-FR" sz="1400"/>
              <a:t>Cela est dû à trois facteurs essentiels :</a:t>
            </a:r>
          </a:p>
          <a:p>
            <a:pPr marL="171450" indent="-171450" algn="just">
              <a:buFont typeface="Arial" panose="020B0604020202020204" pitchFamily="34" charset="0"/>
              <a:buChar char="•"/>
            </a:pPr>
            <a:r>
              <a:rPr lang="fr-FR" sz="1400" b="1"/>
              <a:t>Maîtrise des dépenses</a:t>
            </a:r>
          </a:p>
          <a:p>
            <a:pPr marL="171450" indent="-171450" algn="just">
              <a:buFont typeface="Arial" panose="020B0604020202020204" pitchFamily="34" charset="0"/>
              <a:buChar char="•"/>
            </a:pPr>
            <a:r>
              <a:rPr lang="fr-FR" sz="1400" b="1"/>
              <a:t>Recherche des recettes</a:t>
            </a:r>
          </a:p>
          <a:p>
            <a:pPr marL="171450" indent="-171450" algn="just">
              <a:buFont typeface="Arial" panose="020B0604020202020204" pitchFamily="34" charset="0"/>
              <a:buChar char="•"/>
            </a:pPr>
            <a:r>
              <a:rPr lang="fr-FR" sz="1400" b="1"/>
              <a:t>Produits exceptionnels</a:t>
            </a:r>
          </a:p>
        </p:txBody>
      </p:sp>
      <p:sp>
        <p:nvSpPr>
          <p:cNvPr id="4" name="Espace réservé du texte 3">
            <a:extLst>
              <a:ext uri="{FF2B5EF4-FFF2-40B4-BE49-F238E27FC236}">
                <a16:creationId xmlns:a16="http://schemas.microsoft.com/office/drawing/2014/main" id="{6D4EADDA-3DDE-B96A-F32F-210A28A99E80}"/>
              </a:ext>
            </a:extLst>
          </p:cNvPr>
          <p:cNvSpPr>
            <a:spLocks noGrp="1"/>
          </p:cNvSpPr>
          <p:nvPr>
            <p:ph type="body" sz="quarter" idx="33"/>
          </p:nvPr>
        </p:nvSpPr>
        <p:spPr>
          <a:xfrm>
            <a:off x="7491889" y="1804169"/>
            <a:ext cx="2827870" cy="497729"/>
          </a:xfrm>
        </p:spPr>
        <p:txBody>
          <a:bodyPr/>
          <a:lstStyle/>
          <a:p>
            <a:r>
              <a:rPr lang="fr-FR" sz="1400"/>
              <a:t>Reconstitution des soldes d’épargne</a:t>
            </a:r>
          </a:p>
        </p:txBody>
      </p:sp>
      <p:sp>
        <p:nvSpPr>
          <p:cNvPr id="5" name="Espace réservé du texte 4">
            <a:extLst>
              <a:ext uri="{FF2B5EF4-FFF2-40B4-BE49-F238E27FC236}">
                <a16:creationId xmlns:a16="http://schemas.microsoft.com/office/drawing/2014/main" id="{07C85998-4B64-1F17-20DC-BAAE6522B564}"/>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068A6137-5E15-05E5-6372-405145F3DB2C}"/>
              </a:ext>
            </a:extLst>
          </p:cNvPr>
          <p:cNvSpPr>
            <a:spLocks noGrp="1"/>
          </p:cNvSpPr>
          <p:nvPr>
            <p:ph type="body" sz="quarter" idx="4294967295"/>
          </p:nvPr>
        </p:nvSpPr>
        <p:spPr/>
        <p:txBody>
          <a:bodyPr/>
          <a:lstStyle/>
          <a:p>
            <a:endParaRPr lang="fr-FR"/>
          </a:p>
        </p:txBody>
      </p:sp>
      <p:pic>
        <p:nvPicPr>
          <p:cNvPr id="11" name="Espace réservé pour une image  10" descr="Une image contenant Tracé, ligne, diagramme, texte&#10;&#10;Description générée automatiquement">
            <a:extLst>
              <a:ext uri="{FF2B5EF4-FFF2-40B4-BE49-F238E27FC236}">
                <a16:creationId xmlns:a16="http://schemas.microsoft.com/office/drawing/2014/main" id="{E4E7F593-12C5-D76B-4E59-B7D0CEBB91F8}"/>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35031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CFA76-54BD-4766-E5C6-64CBD7E67A9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C179F5-4E83-9E55-5733-562B094E01A8}"/>
              </a:ext>
            </a:extLst>
          </p:cNvPr>
          <p:cNvSpPr>
            <a:spLocks noGrp="1"/>
          </p:cNvSpPr>
          <p:nvPr>
            <p:ph type="body" sz="quarter" idx="10"/>
          </p:nvPr>
        </p:nvSpPr>
        <p:spPr/>
        <p:txBody>
          <a:bodyPr/>
          <a:lstStyle/>
          <a:p>
            <a:r>
              <a:rPr lang="fr-FR" sz="1600" b="1"/>
              <a:t>Volume des investissements</a:t>
            </a:r>
          </a:p>
        </p:txBody>
      </p:sp>
      <p:sp>
        <p:nvSpPr>
          <p:cNvPr id="3" name="Espace réservé du texte 2">
            <a:extLst>
              <a:ext uri="{FF2B5EF4-FFF2-40B4-BE49-F238E27FC236}">
                <a16:creationId xmlns:a16="http://schemas.microsoft.com/office/drawing/2014/main" id="{65AC0088-7B52-972E-158B-809708C2E5E6}"/>
              </a:ext>
            </a:extLst>
          </p:cNvPr>
          <p:cNvSpPr>
            <a:spLocks noGrp="1"/>
          </p:cNvSpPr>
          <p:nvPr>
            <p:ph type="body" sz="quarter" idx="26"/>
          </p:nvPr>
        </p:nvSpPr>
        <p:spPr/>
        <p:txBody>
          <a:bodyPr/>
          <a:lstStyle/>
          <a:p>
            <a:pPr algn="just"/>
            <a:r>
              <a:rPr lang="fr-FR" sz="1400"/>
              <a:t>Depuis 2021 et la mise en place du </a:t>
            </a:r>
            <a:r>
              <a:rPr lang="fr-FR" sz="1400" b="1"/>
              <a:t>plan pluriannuel d’investissement</a:t>
            </a:r>
            <a:r>
              <a:rPr lang="fr-FR" sz="1400"/>
              <a:t>, chaque année la commune investit dans ses équipements et ses infrastructures environ à hauteur de </a:t>
            </a:r>
            <a:r>
              <a:rPr lang="fr-FR" sz="1400" b="1"/>
              <a:t>1,3 M€ par an</a:t>
            </a:r>
            <a:r>
              <a:rPr lang="fr-FR" sz="1400"/>
              <a:t>. </a:t>
            </a:r>
          </a:p>
          <a:p>
            <a:pPr marL="171450" indent="-171450" algn="just">
              <a:buFont typeface="Arial" panose="020B0604020202020204" pitchFamily="34" charset="0"/>
              <a:buChar char="•"/>
            </a:pPr>
            <a:r>
              <a:rPr lang="fr-FR" sz="1400"/>
              <a:t>Soit pour la </a:t>
            </a:r>
            <a:r>
              <a:rPr lang="fr-FR" sz="1400" b="1"/>
              <a:t>rénovation</a:t>
            </a:r>
            <a:r>
              <a:rPr lang="fr-FR" sz="1400"/>
              <a:t> de certains bâtiments et équipements comme le gymnase, les tennis, les cimetières, aire de jeux ;</a:t>
            </a:r>
          </a:p>
          <a:p>
            <a:pPr marL="171450" indent="-171450" algn="just">
              <a:buFont typeface="Arial" panose="020B0604020202020204" pitchFamily="34" charset="0"/>
              <a:buChar char="•"/>
            </a:pPr>
            <a:r>
              <a:rPr lang="fr-FR" sz="1400"/>
              <a:t>Soit des </a:t>
            </a:r>
            <a:r>
              <a:rPr lang="fr-FR" sz="1400" b="1"/>
              <a:t>nouveaux équipements </a:t>
            </a:r>
            <a:r>
              <a:rPr lang="fr-FR" sz="1400"/>
              <a:t>comme les terrains de </a:t>
            </a:r>
            <a:r>
              <a:rPr lang="fr-FR" sz="1400" err="1"/>
              <a:t>beach</a:t>
            </a:r>
            <a:r>
              <a:rPr lang="fr-FR" sz="1400"/>
              <a:t> volley, théâtre de verdure, piste d’athlétisme.</a:t>
            </a:r>
          </a:p>
          <a:p>
            <a:endParaRPr lang="fr-FR"/>
          </a:p>
        </p:txBody>
      </p:sp>
      <p:sp>
        <p:nvSpPr>
          <p:cNvPr id="4" name="Espace réservé du texte 3">
            <a:extLst>
              <a:ext uri="{FF2B5EF4-FFF2-40B4-BE49-F238E27FC236}">
                <a16:creationId xmlns:a16="http://schemas.microsoft.com/office/drawing/2014/main" id="{CF19A185-C05A-271D-B306-AAD0587B363C}"/>
              </a:ext>
            </a:extLst>
          </p:cNvPr>
          <p:cNvSpPr>
            <a:spLocks noGrp="1"/>
          </p:cNvSpPr>
          <p:nvPr>
            <p:ph type="body" sz="quarter" idx="33"/>
          </p:nvPr>
        </p:nvSpPr>
        <p:spPr>
          <a:xfrm>
            <a:off x="7491889" y="1804170"/>
            <a:ext cx="2827870" cy="487672"/>
          </a:xfrm>
        </p:spPr>
        <p:txBody>
          <a:bodyPr/>
          <a:lstStyle/>
          <a:p>
            <a:r>
              <a:rPr lang="fr-FR" sz="1400"/>
              <a:t>Investissements en progression</a:t>
            </a:r>
          </a:p>
        </p:txBody>
      </p:sp>
      <p:sp>
        <p:nvSpPr>
          <p:cNvPr id="5" name="Espace réservé du texte 4">
            <a:extLst>
              <a:ext uri="{FF2B5EF4-FFF2-40B4-BE49-F238E27FC236}">
                <a16:creationId xmlns:a16="http://schemas.microsoft.com/office/drawing/2014/main" id="{BB1F4E71-ED22-D286-E49F-920A1E4E8D01}"/>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E3E15918-1EA2-BC24-E881-843141488B94}"/>
              </a:ext>
            </a:extLst>
          </p:cNvPr>
          <p:cNvSpPr>
            <a:spLocks noGrp="1"/>
          </p:cNvSpPr>
          <p:nvPr>
            <p:ph type="body" sz="quarter" idx="4294967295"/>
          </p:nvPr>
        </p:nvSpPr>
        <p:spPr/>
        <p:txBody>
          <a:bodyPr/>
          <a:lstStyle/>
          <a:p>
            <a:endParaRPr lang="fr-FR"/>
          </a:p>
        </p:txBody>
      </p:sp>
      <p:pic>
        <p:nvPicPr>
          <p:cNvPr id="10" name="Espace réservé pour une image  9" descr="Une image contenant texte, capture d’écran, diagramme, conception&#10;&#10;Description générée automatiquement">
            <a:extLst>
              <a:ext uri="{FF2B5EF4-FFF2-40B4-BE49-F238E27FC236}">
                <a16:creationId xmlns:a16="http://schemas.microsoft.com/office/drawing/2014/main" id="{041DDEDE-84A9-B5A2-2B41-D55E47EA7729}"/>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11690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3E97-62DC-B7F8-ECF8-EDDF17906FB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F90E3F9-7E92-0EC5-E4B5-413AFF82D7D6}"/>
              </a:ext>
            </a:extLst>
          </p:cNvPr>
          <p:cNvSpPr>
            <a:spLocks noGrp="1"/>
          </p:cNvSpPr>
          <p:nvPr>
            <p:ph type="body" sz="quarter" idx="10"/>
          </p:nvPr>
        </p:nvSpPr>
        <p:spPr/>
        <p:txBody>
          <a:bodyPr/>
          <a:lstStyle/>
          <a:p>
            <a:r>
              <a:rPr lang="fr-FR" sz="1600" b="1"/>
              <a:t>Financement des investissements</a:t>
            </a:r>
          </a:p>
        </p:txBody>
      </p:sp>
      <p:sp>
        <p:nvSpPr>
          <p:cNvPr id="3" name="Espace réservé du texte 2">
            <a:extLst>
              <a:ext uri="{FF2B5EF4-FFF2-40B4-BE49-F238E27FC236}">
                <a16:creationId xmlns:a16="http://schemas.microsoft.com/office/drawing/2014/main" id="{530219D7-A817-1ACF-F9CE-1E4F0F89FBD1}"/>
              </a:ext>
            </a:extLst>
          </p:cNvPr>
          <p:cNvSpPr>
            <a:spLocks noGrp="1"/>
          </p:cNvSpPr>
          <p:nvPr>
            <p:ph type="body" sz="quarter" idx="26"/>
          </p:nvPr>
        </p:nvSpPr>
        <p:spPr/>
        <p:txBody>
          <a:bodyPr>
            <a:normAutofit lnSpcReduction="10000"/>
          </a:bodyPr>
          <a:lstStyle/>
          <a:p>
            <a:pPr algn="just"/>
            <a:r>
              <a:rPr lang="fr-FR" sz="1600"/>
              <a:t>Les </a:t>
            </a:r>
            <a:r>
              <a:rPr lang="fr-FR" sz="1600" b="1"/>
              <a:t>ventes de parcelles </a:t>
            </a:r>
            <a:r>
              <a:rPr lang="fr-FR" sz="1600"/>
              <a:t>en 2021 et en 2022 permettent de réaliser un </a:t>
            </a:r>
            <a:r>
              <a:rPr lang="fr-FR" sz="1600" b="1"/>
              <a:t>solde de clôture reporté excédentaire </a:t>
            </a:r>
            <a:r>
              <a:rPr lang="fr-FR" sz="1600"/>
              <a:t>sans emprunter.</a:t>
            </a:r>
          </a:p>
          <a:p>
            <a:pPr algn="just"/>
            <a:r>
              <a:rPr lang="fr-FR" sz="1600"/>
              <a:t>Les relations et les </a:t>
            </a:r>
            <a:r>
              <a:rPr lang="fr-FR" sz="1600" b="1"/>
              <a:t>demandes de subventions</a:t>
            </a:r>
            <a:r>
              <a:rPr lang="fr-FR" sz="1600"/>
              <a:t> auprès de nos partenaires institutionnels principalement le conseil départemental des Bouches-du-Rhône ont permis de </a:t>
            </a:r>
            <a:r>
              <a:rPr lang="fr-FR" sz="1600" b="1"/>
              <a:t>réduire la part de l’autofinancement et d’éviter l’emprunt</a:t>
            </a:r>
            <a:r>
              <a:rPr lang="fr-FR" sz="1600"/>
              <a:t>.</a:t>
            </a:r>
          </a:p>
          <a:p>
            <a:pPr algn="just"/>
            <a:r>
              <a:rPr lang="fr-FR" sz="1600"/>
              <a:t>Ce solde permettra de financer en partie la rénovation des écoles de la commune.</a:t>
            </a:r>
          </a:p>
          <a:p>
            <a:endParaRPr lang="fr-FR"/>
          </a:p>
          <a:p>
            <a:endParaRPr lang="fr-FR"/>
          </a:p>
        </p:txBody>
      </p:sp>
      <p:sp>
        <p:nvSpPr>
          <p:cNvPr id="4" name="Espace réservé du texte 3">
            <a:extLst>
              <a:ext uri="{FF2B5EF4-FFF2-40B4-BE49-F238E27FC236}">
                <a16:creationId xmlns:a16="http://schemas.microsoft.com/office/drawing/2014/main" id="{835BDCC9-E0B3-10DA-B85A-72474AAFF3A6}"/>
              </a:ext>
            </a:extLst>
          </p:cNvPr>
          <p:cNvSpPr>
            <a:spLocks noGrp="1"/>
          </p:cNvSpPr>
          <p:nvPr>
            <p:ph type="body" sz="quarter" idx="33"/>
          </p:nvPr>
        </p:nvSpPr>
        <p:spPr/>
        <p:txBody>
          <a:bodyPr/>
          <a:lstStyle/>
          <a:p>
            <a:r>
              <a:rPr lang="fr-FR" sz="1400"/>
              <a:t>Pas de recours à l’emprunt</a:t>
            </a:r>
          </a:p>
        </p:txBody>
      </p:sp>
      <p:sp>
        <p:nvSpPr>
          <p:cNvPr id="5" name="Espace réservé du texte 4">
            <a:extLst>
              <a:ext uri="{FF2B5EF4-FFF2-40B4-BE49-F238E27FC236}">
                <a16:creationId xmlns:a16="http://schemas.microsoft.com/office/drawing/2014/main" id="{28256A7A-A118-AAC2-5076-C7067F17CE30}"/>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4942D8F3-A58E-285E-38F9-63DE78DFE34A}"/>
              </a:ext>
            </a:extLst>
          </p:cNvPr>
          <p:cNvSpPr>
            <a:spLocks noGrp="1"/>
          </p:cNvSpPr>
          <p:nvPr>
            <p:ph type="body" sz="quarter" idx="4294967295"/>
          </p:nvPr>
        </p:nvSpPr>
        <p:spPr/>
        <p:txBody>
          <a:bodyPr/>
          <a:lstStyle/>
          <a:p>
            <a:endParaRPr lang="fr-FR"/>
          </a:p>
        </p:txBody>
      </p:sp>
      <p:pic>
        <p:nvPicPr>
          <p:cNvPr id="10" name="Espace réservé pour une image  9" descr="Une image contenant texte, logiciel, diagramme, capture d’écran&#10;&#10;Description générée automatiquement">
            <a:extLst>
              <a:ext uri="{FF2B5EF4-FFF2-40B4-BE49-F238E27FC236}">
                <a16:creationId xmlns:a16="http://schemas.microsoft.com/office/drawing/2014/main" id="{DE4F5D76-67B2-6121-956B-5E94DBCF6E4C}"/>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326140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8DBE-1355-E09E-8C47-E6212537648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BD1532-EF1E-2ABA-F21F-4BDAA68C6A6D}"/>
              </a:ext>
            </a:extLst>
          </p:cNvPr>
          <p:cNvSpPr>
            <a:spLocks noGrp="1"/>
          </p:cNvSpPr>
          <p:nvPr>
            <p:ph type="body" sz="quarter" idx="10"/>
          </p:nvPr>
        </p:nvSpPr>
        <p:spPr/>
        <p:txBody>
          <a:bodyPr/>
          <a:lstStyle/>
          <a:p>
            <a:r>
              <a:rPr lang="fr-FR" sz="1600" b="1"/>
              <a:t>Endettement</a:t>
            </a:r>
          </a:p>
        </p:txBody>
      </p:sp>
      <p:sp>
        <p:nvSpPr>
          <p:cNvPr id="3" name="Espace réservé du texte 2">
            <a:extLst>
              <a:ext uri="{FF2B5EF4-FFF2-40B4-BE49-F238E27FC236}">
                <a16:creationId xmlns:a16="http://schemas.microsoft.com/office/drawing/2014/main" id="{922F3447-695A-E234-F07A-DF90674E69B1}"/>
              </a:ext>
            </a:extLst>
          </p:cNvPr>
          <p:cNvSpPr>
            <a:spLocks noGrp="1"/>
          </p:cNvSpPr>
          <p:nvPr>
            <p:ph type="body" sz="quarter" idx="26"/>
          </p:nvPr>
        </p:nvSpPr>
        <p:spPr/>
        <p:txBody>
          <a:bodyPr>
            <a:normAutofit/>
          </a:bodyPr>
          <a:lstStyle/>
          <a:p>
            <a:pPr algn="just"/>
            <a:r>
              <a:rPr lang="fr-FR" sz="1600"/>
              <a:t>La commune a un endettement maîtrisé avec une capacité de désendettement de </a:t>
            </a:r>
            <a:r>
              <a:rPr lang="fr-FR" sz="1600" b="1"/>
              <a:t>3,8 ans </a:t>
            </a:r>
            <a:r>
              <a:rPr lang="fr-FR" sz="1600"/>
              <a:t>et un encours au 31 décembre de </a:t>
            </a:r>
            <a:r>
              <a:rPr lang="fr-FR" sz="1600" b="1"/>
              <a:t>4 197 000 d’euros. </a:t>
            </a:r>
          </a:p>
        </p:txBody>
      </p:sp>
      <p:sp>
        <p:nvSpPr>
          <p:cNvPr id="4" name="Espace réservé du texte 3">
            <a:extLst>
              <a:ext uri="{FF2B5EF4-FFF2-40B4-BE49-F238E27FC236}">
                <a16:creationId xmlns:a16="http://schemas.microsoft.com/office/drawing/2014/main" id="{6CAA18AB-B75F-4238-3D9A-817FF4ECE8F9}"/>
              </a:ext>
            </a:extLst>
          </p:cNvPr>
          <p:cNvSpPr>
            <a:spLocks noGrp="1"/>
          </p:cNvSpPr>
          <p:nvPr>
            <p:ph type="body" sz="quarter" idx="33"/>
          </p:nvPr>
        </p:nvSpPr>
        <p:spPr/>
        <p:txBody>
          <a:bodyPr/>
          <a:lstStyle/>
          <a:p>
            <a:r>
              <a:rPr lang="fr-FR" sz="1400"/>
              <a:t>Maîtrise de l’endettement</a:t>
            </a:r>
          </a:p>
        </p:txBody>
      </p:sp>
      <p:sp>
        <p:nvSpPr>
          <p:cNvPr id="5" name="Espace réservé du texte 4">
            <a:extLst>
              <a:ext uri="{FF2B5EF4-FFF2-40B4-BE49-F238E27FC236}">
                <a16:creationId xmlns:a16="http://schemas.microsoft.com/office/drawing/2014/main" id="{A6F6F144-C0DF-A918-A214-88B849B6FB9D}"/>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85BBB12E-D09D-BA85-C680-8E6922BC6CCF}"/>
              </a:ext>
            </a:extLst>
          </p:cNvPr>
          <p:cNvSpPr>
            <a:spLocks noGrp="1"/>
          </p:cNvSpPr>
          <p:nvPr>
            <p:ph type="body" sz="quarter" idx="4294967295"/>
          </p:nvPr>
        </p:nvSpPr>
        <p:spPr/>
        <p:txBody>
          <a:bodyPr/>
          <a:lstStyle/>
          <a:p>
            <a:endParaRPr lang="fr-FR"/>
          </a:p>
        </p:txBody>
      </p:sp>
      <p:pic>
        <p:nvPicPr>
          <p:cNvPr id="11" name="Espace réservé pour une image  10" descr="Une image contenant texte, capture d’écran, diagramme, nombre&#10;&#10;Description générée automatiquement">
            <a:extLst>
              <a:ext uri="{FF2B5EF4-FFF2-40B4-BE49-F238E27FC236}">
                <a16:creationId xmlns:a16="http://schemas.microsoft.com/office/drawing/2014/main" id="{2C43E765-4D4F-D3E9-F6C0-097B213C4085}"/>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2474405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E319-39E6-9B9E-6103-C98248FB34A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A7B56C-C75B-951C-0F32-E3B563C23370}"/>
              </a:ext>
            </a:extLst>
          </p:cNvPr>
          <p:cNvSpPr>
            <a:spLocks noGrp="1"/>
          </p:cNvSpPr>
          <p:nvPr>
            <p:ph type="body" sz="quarter" idx="10"/>
          </p:nvPr>
        </p:nvSpPr>
        <p:spPr>
          <a:xfrm>
            <a:off x="546019" y="1342461"/>
            <a:ext cx="5410281" cy="566756"/>
          </a:xfrm>
        </p:spPr>
        <p:txBody>
          <a:bodyPr/>
          <a:lstStyle/>
          <a:p>
            <a:r>
              <a:rPr lang="fr-FR" sz="1600" b="1"/>
              <a:t>Dette et capacité de désendettement : Euros par habitant</a:t>
            </a:r>
          </a:p>
        </p:txBody>
      </p:sp>
      <p:sp>
        <p:nvSpPr>
          <p:cNvPr id="3" name="Espace réservé du texte 2">
            <a:extLst>
              <a:ext uri="{FF2B5EF4-FFF2-40B4-BE49-F238E27FC236}">
                <a16:creationId xmlns:a16="http://schemas.microsoft.com/office/drawing/2014/main" id="{DED1D8E1-90B4-5530-D9DE-CB7D8D9D0039}"/>
              </a:ext>
            </a:extLst>
          </p:cNvPr>
          <p:cNvSpPr>
            <a:spLocks noGrp="1"/>
          </p:cNvSpPr>
          <p:nvPr>
            <p:ph type="body" sz="quarter" idx="26"/>
          </p:nvPr>
        </p:nvSpPr>
        <p:spPr/>
        <p:txBody>
          <a:bodyPr>
            <a:normAutofit/>
          </a:bodyPr>
          <a:lstStyle/>
          <a:p>
            <a:pPr algn="just"/>
            <a:r>
              <a:rPr lang="fr-FR" sz="1600"/>
              <a:t>En 2022 Sausset-les-Pins se situait </a:t>
            </a:r>
            <a:r>
              <a:rPr lang="fr-FR" sz="1600" b="1"/>
              <a:t>proche de la moyenne </a:t>
            </a:r>
            <a:r>
              <a:rPr lang="fr-FR" sz="1600"/>
              <a:t>du territoire de comparaison en ce qui concerne sa </a:t>
            </a:r>
            <a:r>
              <a:rPr lang="fr-FR" sz="1600" b="1"/>
              <a:t>capacité de désendettement </a:t>
            </a:r>
            <a:r>
              <a:rPr lang="fr-FR" sz="1600"/>
              <a:t>avec 4 ans pour une moyenne d’un peu plus de </a:t>
            </a:r>
            <a:r>
              <a:rPr lang="fr-FR" sz="1600" b="1"/>
              <a:t>4,4 années</a:t>
            </a:r>
            <a:r>
              <a:rPr lang="fr-FR" sz="1600"/>
              <a:t>. </a:t>
            </a:r>
          </a:p>
        </p:txBody>
      </p:sp>
      <p:sp>
        <p:nvSpPr>
          <p:cNvPr id="4" name="Espace réservé du texte 3">
            <a:extLst>
              <a:ext uri="{FF2B5EF4-FFF2-40B4-BE49-F238E27FC236}">
                <a16:creationId xmlns:a16="http://schemas.microsoft.com/office/drawing/2014/main" id="{801B4B58-78EA-0A38-089A-7B6473A4A5D2}"/>
              </a:ext>
            </a:extLst>
          </p:cNvPr>
          <p:cNvSpPr>
            <a:spLocks noGrp="1"/>
          </p:cNvSpPr>
          <p:nvPr>
            <p:ph type="body" sz="quarter" idx="33"/>
          </p:nvPr>
        </p:nvSpPr>
        <p:spPr/>
        <p:txBody>
          <a:bodyPr/>
          <a:lstStyle/>
          <a:p>
            <a:r>
              <a:rPr lang="fr-FR" sz="1400"/>
              <a:t>Données comparatives 2022</a:t>
            </a:r>
          </a:p>
        </p:txBody>
      </p:sp>
      <p:sp>
        <p:nvSpPr>
          <p:cNvPr id="5" name="Espace réservé du texte 4">
            <a:extLst>
              <a:ext uri="{FF2B5EF4-FFF2-40B4-BE49-F238E27FC236}">
                <a16:creationId xmlns:a16="http://schemas.microsoft.com/office/drawing/2014/main" id="{A91FBFC7-5010-B87A-3E86-54E4C9C4E088}"/>
              </a:ext>
            </a:extLst>
          </p:cNvPr>
          <p:cNvSpPr>
            <a:spLocks noGrp="1"/>
          </p:cNvSpPr>
          <p:nvPr>
            <p:ph type="body" sz="quarter" idx="34"/>
          </p:nvPr>
        </p:nvSpPr>
        <p:spPr/>
        <p:txBody>
          <a:bodyPr/>
          <a:lstStyle/>
          <a:p>
            <a:r>
              <a:rPr lang="fr-FR" sz="1800" b="1"/>
              <a:t>ANALYSE RÉTROSPECTIVE 2020 - 2023</a:t>
            </a:r>
          </a:p>
        </p:txBody>
      </p:sp>
      <p:sp>
        <p:nvSpPr>
          <p:cNvPr id="6" name="Espace réservé du texte 5">
            <a:extLst>
              <a:ext uri="{FF2B5EF4-FFF2-40B4-BE49-F238E27FC236}">
                <a16:creationId xmlns:a16="http://schemas.microsoft.com/office/drawing/2014/main" id="{32F94060-5BAA-3D07-3B65-DFD46BF28F6B}"/>
              </a:ext>
            </a:extLst>
          </p:cNvPr>
          <p:cNvSpPr>
            <a:spLocks noGrp="1"/>
          </p:cNvSpPr>
          <p:nvPr>
            <p:ph type="body" sz="quarter" idx="4294967295"/>
          </p:nvPr>
        </p:nvSpPr>
        <p:spPr/>
        <p:txBody>
          <a:bodyPr/>
          <a:lstStyle/>
          <a:p>
            <a:endParaRPr lang="fr-FR"/>
          </a:p>
        </p:txBody>
      </p:sp>
      <p:pic>
        <p:nvPicPr>
          <p:cNvPr id="10" name="Espace réservé pour une image  9" descr="Une image contenant texte, capture d’écran, diagramme, Tracé&#10;&#10;Description générée automatiquement">
            <a:extLst>
              <a:ext uri="{FF2B5EF4-FFF2-40B4-BE49-F238E27FC236}">
                <a16:creationId xmlns:a16="http://schemas.microsoft.com/office/drawing/2014/main" id="{37C441A8-65E6-100A-CAEC-DE6B594E5693}"/>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428811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356EDB7-CD86-C6D8-1631-106700012835}"/>
              </a:ext>
            </a:extLst>
          </p:cNvPr>
          <p:cNvSpPr>
            <a:spLocks noGrp="1"/>
          </p:cNvSpPr>
          <p:nvPr>
            <p:ph type="body" sz="quarter" idx="4294967295"/>
          </p:nvPr>
        </p:nvSpPr>
        <p:spPr/>
        <p:txBody>
          <a:bodyPr/>
          <a:lstStyle/>
          <a:p>
            <a:endParaRPr lang="fr-FR"/>
          </a:p>
        </p:txBody>
      </p:sp>
      <p:sp>
        <p:nvSpPr>
          <p:cNvPr id="3" name="Espace réservé du texte 2">
            <a:extLst>
              <a:ext uri="{FF2B5EF4-FFF2-40B4-BE49-F238E27FC236}">
                <a16:creationId xmlns:a16="http://schemas.microsoft.com/office/drawing/2014/main" id="{369698FC-DF65-D9AC-1DDF-C72A7FE42F3C}"/>
              </a:ext>
            </a:extLst>
          </p:cNvPr>
          <p:cNvSpPr>
            <a:spLocks noGrp="1"/>
          </p:cNvSpPr>
          <p:nvPr>
            <p:ph type="body" sz="quarter" idx="31"/>
          </p:nvPr>
        </p:nvSpPr>
        <p:spPr/>
        <p:txBody>
          <a:bodyPr/>
          <a:lstStyle/>
          <a:p>
            <a:r>
              <a:rPr lang="fr-FR"/>
              <a:t>03</a:t>
            </a:r>
          </a:p>
        </p:txBody>
      </p:sp>
      <p:sp>
        <p:nvSpPr>
          <p:cNvPr id="4" name="Espace réservé du texte 3">
            <a:extLst>
              <a:ext uri="{FF2B5EF4-FFF2-40B4-BE49-F238E27FC236}">
                <a16:creationId xmlns:a16="http://schemas.microsoft.com/office/drawing/2014/main" id="{9FE33F80-10FF-80DB-01A2-F1351277805B}"/>
              </a:ext>
            </a:extLst>
          </p:cNvPr>
          <p:cNvSpPr>
            <a:spLocks noGrp="1"/>
          </p:cNvSpPr>
          <p:nvPr>
            <p:ph type="body" sz="quarter" idx="26"/>
          </p:nvPr>
        </p:nvSpPr>
        <p:spPr/>
        <p:txBody>
          <a:bodyPr>
            <a:normAutofit/>
          </a:bodyPr>
          <a:lstStyle/>
          <a:p>
            <a:r>
              <a:rPr lang="fr-FR" sz="2400" b="1"/>
              <a:t>Perspectives d’évolution 2024 – 2026 </a:t>
            </a:r>
          </a:p>
          <a:p>
            <a:endParaRPr lang="fr-FR"/>
          </a:p>
        </p:txBody>
      </p:sp>
      <p:sp>
        <p:nvSpPr>
          <p:cNvPr id="5" name="Espace réservé du texte 4">
            <a:extLst>
              <a:ext uri="{FF2B5EF4-FFF2-40B4-BE49-F238E27FC236}">
                <a16:creationId xmlns:a16="http://schemas.microsoft.com/office/drawing/2014/main" id="{FCF95D63-3B86-CE82-3229-760E6A37FB6E}"/>
              </a:ext>
            </a:extLst>
          </p:cNvPr>
          <p:cNvSpPr>
            <a:spLocks noGrp="1"/>
          </p:cNvSpPr>
          <p:nvPr>
            <p:ph type="body" sz="quarter" idx="28"/>
          </p:nvPr>
        </p:nvSpPr>
        <p:spPr>
          <a:xfrm>
            <a:off x="6670186" y="4410271"/>
            <a:ext cx="3593445" cy="247119"/>
          </a:xfrm>
        </p:spPr>
        <p:txBody>
          <a:bodyPr/>
          <a:lstStyle/>
          <a:p>
            <a:endParaRPr lang="fr-FR"/>
          </a:p>
        </p:txBody>
      </p:sp>
      <p:pic>
        <p:nvPicPr>
          <p:cNvPr id="7" name="Espace réservé pour une image  7">
            <a:extLst>
              <a:ext uri="{FF2B5EF4-FFF2-40B4-BE49-F238E27FC236}">
                <a16:creationId xmlns:a16="http://schemas.microsoft.com/office/drawing/2014/main" id="{DD80693B-1CB8-FA19-E069-819B10D40AF7}"/>
              </a:ext>
            </a:extLst>
          </p:cNvPr>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14444" r="14444"/>
          <a:stretch>
            <a:fillRect/>
          </a:stretch>
        </p:blipFill>
        <p:spPr/>
      </p:pic>
    </p:spTree>
    <p:extLst>
      <p:ext uri="{BB962C8B-B14F-4D97-AF65-F5344CB8AC3E}">
        <p14:creationId xmlns:p14="http://schemas.microsoft.com/office/powerpoint/2010/main" val="156136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4180A-17A9-B248-B891-F3BA60BBC99D}"/>
              </a:ext>
            </a:extLst>
          </p:cNvPr>
          <p:cNvSpPr>
            <a:spLocks noGrp="1"/>
          </p:cNvSpPr>
          <p:nvPr>
            <p:ph type="title"/>
          </p:nvPr>
        </p:nvSpPr>
        <p:spPr/>
        <p:txBody>
          <a:bodyPr/>
          <a:lstStyle/>
          <a:p>
            <a:endParaRPr lang="fr-FR"/>
          </a:p>
        </p:txBody>
      </p:sp>
      <p:graphicFrame>
        <p:nvGraphicFramePr>
          <p:cNvPr id="9" name="Espace réservé du contenu 8">
            <a:extLst>
              <a:ext uri="{FF2B5EF4-FFF2-40B4-BE49-F238E27FC236}">
                <a16:creationId xmlns:a16="http://schemas.microsoft.com/office/drawing/2014/main" id="{36F70FA4-71C0-C546-8146-59F053F82750}"/>
              </a:ext>
            </a:extLst>
          </p:cNvPr>
          <p:cNvGraphicFramePr>
            <a:graphicFrameLocks noGrp="1"/>
          </p:cNvGraphicFramePr>
          <p:nvPr>
            <p:ph idx="1"/>
            <p:extLst>
              <p:ext uri="{D42A27DB-BD31-4B8C-83A1-F6EECF244321}">
                <p14:modId xmlns:p14="http://schemas.microsoft.com/office/powerpoint/2010/main" val="2699559791"/>
              </p:ext>
            </p:extLst>
          </p:nvPr>
        </p:nvGraphicFramePr>
        <p:xfrm>
          <a:off x="410369" y="1800225"/>
          <a:ext cx="9872661" cy="5654263"/>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783157404"/>
                    </a:ext>
                  </a:extLst>
                </a:gridCol>
                <a:gridCol w="3290887">
                  <a:extLst>
                    <a:ext uri="{9D8B030D-6E8A-4147-A177-3AD203B41FA5}">
                      <a16:colId xmlns:a16="http://schemas.microsoft.com/office/drawing/2014/main" val="4104808223"/>
                    </a:ext>
                  </a:extLst>
                </a:gridCol>
                <a:gridCol w="3290887">
                  <a:extLst>
                    <a:ext uri="{9D8B030D-6E8A-4147-A177-3AD203B41FA5}">
                      <a16:colId xmlns:a16="http://schemas.microsoft.com/office/drawing/2014/main" val="2945244597"/>
                    </a:ext>
                  </a:extLst>
                </a:gridCol>
              </a:tblGrid>
              <a:tr h="758994">
                <a:tc>
                  <a:txBody>
                    <a:bodyPr/>
                    <a:lstStyle/>
                    <a:p>
                      <a:pPr algn="ctr"/>
                      <a:r>
                        <a:rPr lang="fr-FR" sz="1800" b="1" i="0">
                          <a:solidFill>
                            <a:schemeClr val="bg1"/>
                          </a:solidFill>
                          <a:latin typeface="Montserrat" pitchFamily="2" charset="77"/>
                        </a:rPr>
                        <a:t>Recettes de gestion</a:t>
                      </a:r>
                    </a:p>
                  </a:txBody>
                  <a:tcPr anchor="ctr">
                    <a:solidFill>
                      <a:schemeClr val="tx2"/>
                    </a:solidFill>
                  </a:tcPr>
                </a:tc>
                <a:tc>
                  <a:txBody>
                    <a:bodyPr/>
                    <a:lstStyle/>
                    <a:p>
                      <a:pPr algn="ctr"/>
                      <a:r>
                        <a:rPr lang="fr-FR" sz="1800" b="1" i="0">
                          <a:solidFill>
                            <a:schemeClr val="bg1"/>
                          </a:solidFill>
                          <a:latin typeface="Montserrat" pitchFamily="2" charset="77"/>
                        </a:rPr>
                        <a:t>Anticipé 2024*</a:t>
                      </a:r>
                    </a:p>
                  </a:txBody>
                  <a:tcPr anchor="ctr">
                    <a:solidFill>
                      <a:schemeClr val="tx2"/>
                    </a:solidFill>
                  </a:tcPr>
                </a:tc>
                <a:tc>
                  <a:txBody>
                    <a:bodyPr/>
                    <a:lstStyle/>
                    <a:p>
                      <a:pPr algn="ctr"/>
                      <a:r>
                        <a:rPr lang="fr-FR" sz="1800" b="1" i="0">
                          <a:solidFill>
                            <a:schemeClr val="bg1"/>
                          </a:solidFill>
                          <a:latin typeface="Montserrat" pitchFamily="2" charset="77"/>
                        </a:rPr>
                        <a:t>OBJECTIFS 2025-2026</a:t>
                      </a:r>
                    </a:p>
                  </a:txBody>
                  <a:tcPr anchor="ctr">
                    <a:solidFill>
                      <a:schemeClr val="tx2"/>
                    </a:solidFill>
                  </a:tcPr>
                </a:tc>
                <a:extLst>
                  <a:ext uri="{0D108BD9-81ED-4DB2-BD59-A6C34878D82A}">
                    <a16:rowId xmlns:a16="http://schemas.microsoft.com/office/drawing/2014/main" val="1506711329"/>
                  </a:ext>
                </a:extLst>
              </a:tr>
              <a:tr h="1059012">
                <a:tc>
                  <a:txBody>
                    <a:bodyPr/>
                    <a:lstStyle/>
                    <a:p>
                      <a:pPr algn="ctr"/>
                      <a:r>
                        <a:rPr lang="fr-FR" sz="1800" b="1" i="0">
                          <a:latin typeface="PT Sans" panose="020B0503020203020204" pitchFamily="34" charset="77"/>
                        </a:rPr>
                        <a:t>Produit des </a:t>
                      </a:r>
                      <a:r>
                        <a:rPr lang="fr-FR" sz="2000" b="1" i="0">
                          <a:latin typeface="PT Sans" panose="020B0503020203020204" pitchFamily="34" charset="77"/>
                        </a:rPr>
                        <a:t>services (70</a:t>
                      </a:r>
                      <a:r>
                        <a:rPr lang="fr-FR" sz="1800" b="1" i="0">
                          <a:latin typeface="PT Sans" panose="020B0503020203020204" pitchFamily="34" charset="77"/>
                        </a:rPr>
                        <a:t>)</a:t>
                      </a:r>
                      <a:endParaRPr lang="fr-FR" sz="1600" b="1" i="0">
                        <a:latin typeface="PT Sans" panose="020B0503020203020204" pitchFamily="34" charset="77"/>
                      </a:endParaRP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1,1 M€</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+ 0% /an</a:t>
                      </a:r>
                    </a:p>
                  </a:txBody>
                  <a:tcPr anchor="ctr">
                    <a:solidFill>
                      <a:schemeClr val="bg2">
                        <a:lumMod val="40000"/>
                        <a:lumOff val="60000"/>
                      </a:schemeClr>
                    </a:solidFill>
                  </a:tcPr>
                </a:tc>
                <a:extLst>
                  <a:ext uri="{0D108BD9-81ED-4DB2-BD59-A6C34878D82A}">
                    <a16:rowId xmlns:a16="http://schemas.microsoft.com/office/drawing/2014/main" val="3004420174"/>
                  </a:ext>
                </a:extLst>
              </a:tr>
              <a:tr h="2020102">
                <a:tc>
                  <a:txBody>
                    <a:bodyPr/>
                    <a:lstStyle/>
                    <a:p>
                      <a:pPr marL="521750" lvl="1" indent="0" algn="l">
                        <a:buFont typeface="Arial" panose="020B0604020202020204" pitchFamily="34" charset="0"/>
                        <a:buNone/>
                      </a:pPr>
                      <a:r>
                        <a:rPr lang="fr-FR" sz="1800" b="1" i="0">
                          <a:latin typeface="PT Sans" panose="020B0503020203020204" pitchFamily="34" charset="77"/>
                        </a:rPr>
                        <a:t>Fiscalité (73) :</a:t>
                      </a:r>
                    </a:p>
                    <a:p>
                      <a:pPr marL="521750" lvl="1" indent="0" algn="l">
                        <a:buFont typeface="Arial" panose="020B0604020202020204" pitchFamily="34" charset="0"/>
                        <a:buNone/>
                      </a:pPr>
                      <a:r>
                        <a:rPr lang="fr-FR" sz="1800" b="1" i="0">
                          <a:latin typeface="PT Sans" panose="020B0503020203020204" pitchFamily="34" charset="77"/>
                        </a:rPr>
                        <a:t>*    </a:t>
                      </a:r>
                      <a:r>
                        <a:rPr lang="fr-FR" sz="1600" b="0" i="0">
                          <a:latin typeface="PT Sans" panose="020B0503020203020204" pitchFamily="34" charset="77"/>
                        </a:rPr>
                        <a:t>Bases de THRS et FB</a:t>
                      </a:r>
                    </a:p>
                    <a:p>
                      <a:pPr marL="807500" lvl="1" indent="-285750" algn="l">
                        <a:buFont typeface="Arial" panose="020B0604020202020204" pitchFamily="34" charset="0"/>
                        <a:buChar char="•"/>
                      </a:pPr>
                      <a:r>
                        <a:rPr lang="fr-FR" sz="1600" b="0" i="0">
                          <a:latin typeface="PT Sans" panose="020B0503020203020204" pitchFamily="34" charset="77"/>
                        </a:rPr>
                        <a:t>Droits de place</a:t>
                      </a:r>
                    </a:p>
                    <a:p>
                      <a:pPr marL="807500" lvl="1" indent="-285750" algn="l">
                        <a:buFont typeface="Arial" panose="020B0604020202020204" pitchFamily="34" charset="0"/>
                        <a:buChar char="•"/>
                      </a:pPr>
                      <a:r>
                        <a:rPr lang="fr-FR" sz="1600" b="0" i="0">
                          <a:latin typeface="PT Sans" panose="020B0503020203020204" pitchFamily="34" charset="77"/>
                        </a:rPr>
                        <a:t>Taxe sur l’électricité</a:t>
                      </a:r>
                    </a:p>
                    <a:p>
                      <a:pPr marL="807500" lvl="1" indent="-285750" algn="l">
                        <a:buFont typeface="Arial" panose="020B0604020202020204" pitchFamily="34" charset="0"/>
                        <a:buChar char="•"/>
                      </a:pPr>
                      <a:r>
                        <a:rPr lang="fr-FR" sz="1600" b="0" i="0">
                          <a:latin typeface="PT Sans" panose="020B0503020203020204" pitchFamily="34" charset="77"/>
                        </a:rPr>
                        <a:t>Taxe de séjour </a:t>
                      </a:r>
                    </a:p>
                    <a:p>
                      <a:pPr marL="807500" lvl="1" indent="-285750" algn="l">
                        <a:buFont typeface="Arial" panose="020B0604020202020204" pitchFamily="34" charset="0"/>
                        <a:buChar char="•"/>
                      </a:pPr>
                      <a:r>
                        <a:rPr lang="fr-FR" sz="1600" b="0" i="0">
                          <a:latin typeface="PT Sans" panose="020B0503020203020204" pitchFamily="34" charset="77"/>
                        </a:rPr>
                        <a:t>Taxe additionnelle aux DMTO</a:t>
                      </a:r>
                    </a:p>
                    <a:p>
                      <a:pPr algn="ctr"/>
                      <a:endParaRPr lang="fr-FR" sz="1800" b="1" i="0">
                        <a:latin typeface="PT Sans" panose="020B0503020203020204" pitchFamily="34" charset="77"/>
                      </a:endParaRPr>
                    </a:p>
                  </a:txBody>
                  <a:tcPr anchor="ctr">
                    <a:solidFill>
                      <a:schemeClr val="bg2">
                        <a:lumMod val="20000"/>
                        <a:lumOff val="80000"/>
                      </a:schemeClr>
                    </a:solidFill>
                  </a:tcPr>
                </a:tc>
                <a:tc>
                  <a:txBody>
                    <a:bodyPr/>
                    <a:lstStyle/>
                    <a:p>
                      <a:pPr marL="807500" lvl="1" indent="-285750" algn="l">
                        <a:buFont typeface="Arial" panose="020B0604020202020204" pitchFamily="34" charset="0"/>
                        <a:buChar char="•"/>
                      </a:pPr>
                      <a:r>
                        <a:rPr lang="fr-FR" sz="1600" b="0" i="0">
                          <a:latin typeface="PT Sans" panose="020B0503020203020204" pitchFamily="34" charset="77"/>
                        </a:rPr>
                        <a:t>+3,5 % 2024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+1 %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+2 %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+1 %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+0 % / an</a:t>
                      </a:r>
                      <a:endParaRPr lang="fr-FR" sz="1500" b="0" i="0">
                        <a:latin typeface="PT Sans" panose="020B0503020203020204" pitchFamily="34" charset="77"/>
                      </a:endParaRPr>
                    </a:p>
                    <a:p>
                      <a:pPr marL="807500" lvl="1" indent="-285750" algn="l">
                        <a:buFont typeface="Arial" panose="020B0604020202020204" pitchFamily="34" charset="0"/>
                        <a:buChar char="•"/>
                      </a:pPr>
                      <a:endParaRPr lang="fr-FR" sz="1600" b="0" i="0">
                        <a:latin typeface="PT Sans" panose="020B0503020203020204" pitchFamily="34" charset="77"/>
                      </a:endParaRPr>
                    </a:p>
                  </a:txBody>
                  <a:tcPr anchor="ctr">
                    <a:solidFill>
                      <a:schemeClr val="bg2">
                        <a:lumMod val="20000"/>
                        <a:lumOff val="80000"/>
                      </a:schemeClr>
                    </a:solidFill>
                  </a:tcPr>
                </a:tc>
                <a:tc>
                  <a:txBody>
                    <a:bodyPr/>
                    <a:lstStyle/>
                    <a:p>
                      <a:pPr marL="807500" lvl="1" indent="-285750" algn="l">
                        <a:buFont typeface="Arial" panose="020B0604020202020204" pitchFamily="34" charset="0"/>
                        <a:buChar char="•"/>
                      </a:pPr>
                      <a:r>
                        <a:rPr lang="fr-FR" sz="1600" b="0" i="0">
                          <a:latin typeface="PT Sans" panose="020B0503020203020204" pitchFamily="34" charset="77"/>
                        </a:rPr>
                        <a:t>et +2 % /an</a:t>
                      </a:r>
                      <a:endParaRPr lang="fr-FR" sz="1200" b="0" i="0">
                        <a:latin typeface="PT Sans" panose="020B0503020203020204" pitchFamily="34" charset="77"/>
                      </a:endParaRP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+1 %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+2 %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+1 % / an </a:t>
                      </a:r>
                    </a:p>
                    <a:p>
                      <a:pPr marL="807500" marR="0" lvl="1" indent="-285750" algn="l" defTabSz="10434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a:latin typeface="PT Sans" panose="020B0503020203020204" pitchFamily="34" charset="77"/>
                        </a:rPr>
                        <a:t>+0 % / an</a:t>
                      </a:r>
                      <a:endParaRPr lang="fr-FR" sz="1500" b="0" i="0">
                        <a:latin typeface="PT Sans" panose="020B0503020203020204" pitchFamily="34" charset="77"/>
                      </a:endParaRPr>
                    </a:p>
                  </a:txBody>
                  <a:tcPr anchor="ctr">
                    <a:solidFill>
                      <a:schemeClr val="bg2">
                        <a:lumMod val="20000"/>
                        <a:lumOff val="80000"/>
                      </a:schemeClr>
                    </a:solidFill>
                  </a:tcPr>
                </a:tc>
                <a:extLst>
                  <a:ext uri="{0D108BD9-81ED-4DB2-BD59-A6C34878D82A}">
                    <a16:rowId xmlns:a16="http://schemas.microsoft.com/office/drawing/2014/main" val="137624937"/>
                  </a:ext>
                </a:extLst>
              </a:tr>
              <a:tr h="1702657">
                <a:tc>
                  <a:txBody>
                    <a:bodyPr/>
                    <a:lstStyle/>
                    <a:p>
                      <a:pPr algn="ctr"/>
                      <a:r>
                        <a:rPr lang="fr-FR" sz="1800" b="1" i="0">
                          <a:latin typeface="PT Sans" panose="020B0503020203020204" pitchFamily="34" charset="77"/>
                        </a:rPr>
                        <a:t>DGF (741)</a:t>
                      </a:r>
                    </a:p>
                    <a:p>
                      <a:pPr algn="ctr"/>
                      <a:endParaRPr lang="fr-FR" sz="1800" b="1" i="0">
                        <a:latin typeface="PT Sans" panose="020B0503020203020204" pitchFamily="34" charset="77"/>
                      </a:endParaRPr>
                    </a:p>
                    <a:p>
                      <a:pPr algn="ctr"/>
                      <a:r>
                        <a:rPr lang="fr-FR" sz="1800" b="1" i="0">
                          <a:latin typeface="PT Sans" panose="020B0503020203020204" pitchFamily="34" charset="77"/>
                        </a:rPr>
                        <a:t>Participations (747) </a:t>
                      </a:r>
                      <a:endParaRPr lang="fr-FR" sz="1600" b="1" i="0">
                        <a:latin typeface="PT Sans" panose="020B0503020203020204" pitchFamily="34" charset="77"/>
                      </a:endParaRP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930 K€</a:t>
                      </a:r>
                    </a:p>
                    <a:p>
                      <a:pPr marL="0" marR="0" lvl="0" indent="0" algn="ctr" defTabSz="1043499" rtl="0" eaLnBrk="1" fontAlgn="auto" latinLnBrk="0" hangingPunct="1">
                        <a:lnSpc>
                          <a:spcPct val="100000"/>
                        </a:lnSpc>
                        <a:spcBef>
                          <a:spcPts val="0"/>
                        </a:spcBef>
                        <a:spcAft>
                          <a:spcPts val="0"/>
                        </a:spcAft>
                        <a:buClrTx/>
                        <a:buSzTx/>
                        <a:buFontTx/>
                        <a:buNone/>
                        <a:tabLst/>
                        <a:defRPr/>
                      </a:pPr>
                      <a:r>
                        <a:rPr lang="fr-FR" sz="1800" b="0" i="0">
                          <a:latin typeface="PT Sans" panose="020B0503020203020204" pitchFamily="34" charset="77"/>
                        </a:rPr>
                        <a:t>DSR : +8 % en 2024</a:t>
                      </a:r>
                    </a:p>
                    <a:p>
                      <a:pPr algn="ctr"/>
                      <a:endParaRPr lang="fr-FR" sz="1800" b="0" i="0">
                        <a:latin typeface="PT Sans" panose="020B0503020203020204" pitchFamily="34" charset="77"/>
                      </a:endParaRPr>
                    </a:p>
                    <a:p>
                      <a:pPr algn="ctr"/>
                      <a:r>
                        <a:rPr lang="fr-FR" sz="1800" b="0" i="0">
                          <a:latin typeface="PT Sans" panose="020B0503020203020204" pitchFamily="34" charset="77"/>
                        </a:rPr>
                        <a:t>1,05 M€ </a:t>
                      </a:r>
                    </a:p>
                    <a:p>
                      <a:pPr algn="ctr"/>
                      <a:r>
                        <a:rPr lang="fr-FR" sz="1800" b="0" i="0">
                          <a:latin typeface="PT Sans" panose="020B0503020203020204" pitchFamily="34" charset="77"/>
                        </a:rPr>
                        <a:t>+3 % en 2024 </a:t>
                      </a:r>
                    </a:p>
                  </a:txBody>
                  <a:tcPr anchor="ctr">
                    <a:solidFill>
                      <a:schemeClr val="bg2">
                        <a:lumMod val="40000"/>
                        <a:lumOff val="60000"/>
                      </a:schemeClr>
                    </a:solidFill>
                  </a:tcPr>
                </a:tc>
                <a:tc>
                  <a:txBody>
                    <a:bodyPr/>
                    <a:lstStyle/>
                    <a:p>
                      <a:pPr marL="807500" lvl="1" indent="-285750" algn="l">
                        <a:buFont typeface="Arial" panose="020B0604020202020204" pitchFamily="34" charset="0"/>
                        <a:buChar char="•"/>
                      </a:pPr>
                      <a:r>
                        <a:rPr lang="fr-FR" sz="1600" b="0" i="0">
                          <a:latin typeface="PT Sans" panose="020B0503020203020204" pitchFamily="34" charset="77"/>
                        </a:rPr>
                        <a:t>DF et DNP : +0 %</a:t>
                      </a:r>
                    </a:p>
                    <a:p>
                      <a:pPr marL="521750" lvl="1" indent="0" algn="l">
                        <a:buFont typeface="Arial" panose="020B0604020202020204" pitchFamily="34" charset="0"/>
                        <a:buNone/>
                      </a:pPr>
                      <a:endParaRPr lang="fr-FR" sz="1600" b="0" i="0">
                        <a:latin typeface="PT Sans" panose="020B0503020203020204" pitchFamily="34" charset="77"/>
                      </a:endParaRPr>
                    </a:p>
                    <a:p>
                      <a:pPr marL="521750" lvl="1" indent="0" algn="l">
                        <a:buFont typeface="Arial" panose="020B0604020202020204" pitchFamily="34" charset="0"/>
                        <a:buNone/>
                      </a:pPr>
                      <a:endParaRPr lang="fr-FR" sz="1600" b="0" i="0">
                        <a:latin typeface="PT Sans" panose="020B0503020203020204" pitchFamily="34" charset="77"/>
                      </a:endParaRPr>
                    </a:p>
                    <a:p>
                      <a:pPr marL="807500" lvl="1" indent="-285750" algn="l">
                        <a:buFont typeface="Arial" panose="020B0604020202020204" pitchFamily="34" charset="0"/>
                        <a:buChar char="•"/>
                      </a:pPr>
                      <a:r>
                        <a:rPr lang="fr-FR" sz="1600" b="0" i="0">
                          <a:latin typeface="PT Sans" panose="020B0503020203020204" pitchFamily="34" charset="77"/>
                        </a:rPr>
                        <a:t>puis +2 % /an</a:t>
                      </a:r>
                    </a:p>
                    <a:p>
                      <a:pPr algn="ctr"/>
                      <a:endParaRPr lang="fr-FR" sz="1600" b="0" i="0">
                        <a:latin typeface="PT Sans" panose="020B0503020203020204" pitchFamily="34" charset="77"/>
                      </a:endParaRPr>
                    </a:p>
                  </a:txBody>
                  <a:tcPr anchor="ctr">
                    <a:solidFill>
                      <a:schemeClr val="bg2">
                        <a:lumMod val="40000"/>
                        <a:lumOff val="60000"/>
                      </a:schemeClr>
                    </a:solidFill>
                  </a:tcPr>
                </a:tc>
                <a:extLst>
                  <a:ext uri="{0D108BD9-81ED-4DB2-BD59-A6C34878D82A}">
                    <a16:rowId xmlns:a16="http://schemas.microsoft.com/office/drawing/2014/main" val="3500337997"/>
                  </a:ext>
                </a:extLst>
              </a:tr>
            </a:tbl>
          </a:graphicData>
        </a:graphic>
      </p:graphicFrame>
      <p:sp>
        <p:nvSpPr>
          <p:cNvPr id="4" name="Espace réservé du texte 3">
            <a:extLst>
              <a:ext uri="{FF2B5EF4-FFF2-40B4-BE49-F238E27FC236}">
                <a16:creationId xmlns:a16="http://schemas.microsoft.com/office/drawing/2014/main" id="{F559842E-9617-5143-944C-3D4661D84DBF}"/>
              </a:ext>
            </a:extLst>
          </p:cNvPr>
          <p:cNvSpPr>
            <a:spLocks noGrp="1"/>
          </p:cNvSpPr>
          <p:nvPr>
            <p:ph type="body" sz="quarter" idx="10"/>
          </p:nvPr>
        </p:nvSpPr>
        <p:spPr/>
        <p:txBody>
          <a:bodyPr/>
          <a:lstStyle/>
          <a:p>
            <a:r>
              <a:rPr lang="fr-FR" sz="1800" b="1"/>
              <a:t>PERSPECTIVES D’ÉVOLUTION 2023 - 2026</a:t>
            </a:r>
          </a:p>
        </p:txBody>
      </p:sp>
      <p:sp>
        <p:nvSpPr>
          <p:cNvPr id="5" name="Espace réservé du texte 4">
            <a:extLst>
              <a:ext uri="{FF2B5EF4-FFF2-40B4-BE49-F238E27FC236}">
                <a16:creationId xmlns:a16="http://schemas.microsoft.com/office/drawing/2014/main" id="{87655733-EF57-3B4B-B92C-A1DEFBFED2C5}"/>
              </a:ext>
            </a:extLst>
          </p:cNvPr>
          <p:cNvSpPr>
            <a:spLocks noGrp="1"/>
          </p:cNvSpPr>
          <p:nvPr>
            <p:ph type="body" sz="quarter" idx="19"/>
          </p:nvPr>
        </p:nvSpPr>
        <p:spPr/>
        <p:txBody>
          <a:bodyPr/>
          <a:lstStyle/>
          <a:p>
            <a:r>
              <a:rPr lang="fr-FR" sz="1600"/>
              <a:t>Hypothèses retenues en fonctionnement *</a:t>
            </a:r>
          </a:p>
        </p:txBody>
      </p:sp>
      <p:sp>
        <p:nvSpPr>
          <p:cNvPr id="6" name="Espace réservé du texte 5">
            <a:extLst>
              <a:ext uri="{FF2B5EF4-FFF2-40B4-BE49-F238E27FC236}">
                <a16:creationId xmlns:a16="http://schemas.microsoft.com/office/drawing/2014/main" id="{405C3762-CF1C-AF44-87E4-FAB4AFFCE8C0}"/>
              </a:ext>
            </a:extLst>
          </p:cNvPr>
          <p:cNvSpPr>
            <a:spLocks noGrp="1"/>
          </p:cNvSpPr>
          <p:nvPr>
            <p:ph type="body" sz="quarter" idx="4294967295"/>
          </p:nvPr>
        </p:nvSpPr>
        <p:spPr/>
        <p:txBody>
          <a:bodyPr/>
          <a:lstStyle/>
          <a:p>
            <a:endParaRPr lang="fr-FR"/>
          </a:p>
        </p:txBody>
      </p:sp>
      <p:sp>
        <p:nvSpPr>
          <p:cNvPr id="7" name="ZoneTexte 6">
            <a:extLst>
              <a:ext uri="{FF2B5EF4-FFF2-40B4-BE49-F238E27FC236}">
                <a16:creationId xmlns:a16="http://schemas.microsoft.com/office/drawing/2014/main" id="{8287AB57-B1E4-57ED-7AD3-177796EC0D6A}"/>
              </a:ext>
            </a:extLst>
          </p:cNvPr>
          <p:cNvSpPr txBox="1"/>
          <p:nvPr/>
        </p:nvSpPr>
        <p:spPr>
          <a:xfrm>
            <a:off x="4942470" y="7259608"/>
            <a:ext cx="5306052" cy="230832"/>
          </a:xfrm>
          <a:prstGeom prst="rect">
            <a:avLst/>
          </a:prstGeom>
          <a:noFill/>
        </p:spPr>
        <p:txBody>
          <a:bodyPr wrap="square">
            <a:spAutoFit/>
          </a:bodyPr>
          <a:lstStyle/>
          <a:p>
            <a:pPr algn="r"/>
            <a:r>
              <a:rPr lang="fr-FR" sz="900">
                <a:latin typeface="PT Sans" panose="020B0503020203020204" pitchFamily="34" charset="77"/>
              </a:rPr>
              <a:t>* Hypothèses d’évolution retenues sur la base des informations fournies par le service des finances</a:t>
            </a:r>
          </a:p>
        </p:txBody>
      </p:sp>
    </p:spTree>
    <p:extLst>
      <p:ext uri="{BB962C8B-B14F-4D97-AF65-F5344CB8AC3E}">
        <p14:creationId xmlns:p14="http://schemas.microsoft.com/office/powerpoint/2010/main" val="113490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4180A-17A9-B248-B891-F3BA60BBC99D}"/>
              </a:ext>
            </a:extLst>
          </p:cNvPr>
          <p:cNvSpPr>
            <a:spLocks noGrp="1"/>
          </p:cNvSpPr>
          <p:nvPr>
            <p:ph type="title"/>
          </p:nvPr>
        </p:nvSpPr>
        <p:spPr/>
        <p:txBody>
          <a:bodyPr/>
          <a:lstStyle/>
          <a:p>
            <a:endParaRPr lang="fr-FR"/>
          </a:p>
        </p:txBody>
      </p:sp>
      <p:graphicFrame>
        <p:nvGraphicFramePr>
          <p:cNvPr id="9" name="Espace réservé du contenu 8">
            <a:extLst>
              <a:ext uri="{FF2B5EF4-FFF2-40B4-BE49-F238E27FC236}">
                <a16:creationId xmlns:a16="http://schemas.microsoft.com/office/drawing/2014/main" id="{36F70FA4-71C0-C546-8146-59F053F82750}"/>
              </a:ext>
            </a:extLst>
          </p:cNvPr>
          <p:cNvGraphicFramePr>
            <a:graphicFrameLocks noGrp="1"/>
          </p:cNvGraphicFramePr>
          <p:nvPr>
            <p:ph idx="1"/>
            <p:extLst>
              <p:ext uri="{D42A27DB-BD31-4B8C-83A1-F6EECF244321}">
                <p14:modId xmlns:p14="http://schemas.microsoft.com/office/powerpoint/2010/main" val="2292661614"/>
              </p:ext>
            </p:extLst>
          </p:nvPr>
        </p:nvGraphicFramePr>
        <p:xfrm>
          <a:off x="410369" y="1794573"/>
          <a:ext cx="9872661" cy="5284934"/>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783157404"/>
                    </a:ext>
                  </a:extLst>
                </a:gridCol>
                <a:gridCol w="3290887">
                  <a:extLst>
                    <a:ext uri="{9D8B030D-6E8A-4147-A177-3AD203B41FA5}">
                      <a16:colId xmlns:a16="http://schemas.microsoft.com/office/drawing/2014/main" val="4104808223"/>
                    </a:ext>
                  </a:extLst>
                </a:gridCol>
                <a:gridCol w="3290887">
                  <a:extLst>
                    <a:ext uri="{9D8B030D-6E8A-4147-A177-3AD203B41FA5}">
                      <a16:colId xmlns:a16="http://schemas.microsoft.com/office/drawing/2014/main" val="2945244597"/>
                    </a:ext>
                  </a:extLst>
                </a:gridCol>
              </a:tblGrid>
              <a:tr h="801638">
                <a:tc>
                  <a:txBody>
                    <a:bodyPr/>
                    <a:lstStyle/>
                    <a:p>
                      <a:pPr algn="ctr"/>
                      <a:r>
                        <a:rPr lang="fr-FR" sz="1800" b="1" i="0">
                          <a:solidFill>
                            <a:schemeClr val="bg1"/>
                          </a:solidFill>
                          <a:latin typeface="Montserrat" pitchFamily="2" charset="77"/>
                        </a:rPr>
                        <a:t>Dépenses de gestion</a:t>
                      </a:r>
                    </a:p>
                  </a:txBody>
                  <a:tcPr anchor="ctr">
                    <a:solidFill>
                      <a:schemeClr val="tx2"/>
                    </a:solidFill>
                  </a:tcPr>
                </a:tc>
                <a:tc>
                  <a:txBody>
                    <a:bodyPr/>
                    <a:lstStyle/>
                    <a:p>
                      <a:pPr algn="ctr"/>
                      <a:r>
                        <a:rPr lang="fr-FR" sz="1800" b="1" i="0">
                          <a:solidFill>
                            <a:schemeClr val="bg1"/>
                          </a:solidFill>
                          <a:latin typeface="Montserrat" pitchFamily="2" charset="77"/>
                        </a:rPr>
                        <a:t>Anticipé 2024*</a:t>
                      </a:r>
                    </a:p>
                  </a:txBody>
                  <a:tcPr anchor="ctr">
                    <a:solidFill>
                      <a:schemeClr val="tx2"/>
                    </a:solidFill>
                  </a:tcPr>
                </a:tc>
                <a:tc>
                  <a:txBody>
                    <a:bodyPr/>
                    <a:lstStyle/>
                    <a:p>
                      <a:pPr algn="ctr"/>
                      <a:r>
                        <a:rPr lang="fr-FR" sz="1800" b="1" i="0">
                          <a:solidFill>
                            <a:schemeClr val="bg1"/>
                          </a:solidFill>
                          <a:latin typeface="Montserrat" pitchFamily="2" charset="77"/>
                        </a:rPr>
                        <a:t>OBJECTIFS 2025-2026</a:t>
                      </a:r>
                    </a:p>
                  </a:txBody>
                  <a:tcPr anchor="ctr">
                    <a:solidFill>
                      <a:schemeClr val="tx2"/>
                    </a:solidFill>
                  </a:tcPr>
                </a:tc>
                <a:extLst>
                  <a:ext uri="{0D108BD9-81ED-4DB2-BD59-A6C34878D82A}">
                    <a16:rowId xmlns:a16="http://schemas.microsoft.com/office/drawing/2014/main" val="1506711329"/>
                  </a:ext>
                </a:extLst>
              </a:tr>
              <a:tr h="1118512">
                <a:tc>
                  <a:txBody>
                    <a:bodyPr/>
                    <a:lstStyle/>
                    <a:p>
                      <a:pPr algn="ctr"/>
                      <a:r>
                        <a:rPr lang="fr-FR" sz="1800" b="1" i="0">
                          <a:latin typeface="PT Sans" panose="020B0503020203020204" pitchFamily="34" charset="77"/>
                        </a:rPr>
                        <a:t>Dépenses de personnel (012)</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5,6M€</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-1,5 % /an</a:t>
                      </a:r>
                    </a:p>
                  </a:txBody>
                  <a:tcPr anchor="ctr">
                    <a:solidFill>
                      <a:schemeClr val="bg2">
                        <a:lumMod val="40000"/>
                        <a:lumOff val="60000"/>
                      </a:schemeClr>
                    </a:solidFill>
                  </a:tcPr>
                </a:tc>
                <a:extLst>
                  <a:ext uri="{0D108BD9-81ED-4DB2-BD59-A6C34878D82A}">
                    <a16:rowId xmlns:a16="http://schemas.microsoft.com/office/drawing/2014/main" val="3004420174"/>
                  </a:ext>
                </a:extLst>
              </a:tr>
              <a:tr h="1118512">
                <a:tc>
                  <a:txBody>
                    <a:bodyPr/>
                    <a:lstStyle/>
                    <a:p>
                      <a:pPr marL="0" marR="0" lvl="0" indent="0" algn="ctr" defTabSz="1043499" rtl="0" eaLnBrk="1" fontAlgn="auto" latinLnBrk="0" hangingPunct="1">
                        <a:lnSpc>
                          <a:spcPct val="100000"/>
                        </a:lnSpc>
                        <a:spcBef>
                          <a:spcPts val="0"/>
                        </a:spcBef>
                        <a:spcAft>
                          <a:spcPts val="0"/>
                        </a:spcAft>
                        <a:buClrTx/>
                        <a:buSzTx/>
                        <a:buFontTx/>
                        <a:buNone/>
                        <a:tabLst/>
                        <a:defRPr/>
                      </a:pPr>
                      <a:endParaRPr lang="fr-FR" sz="1600" b="0" i="0">
                        <a:latin typeface="PT Sans" panose="020B0503020203020204" pitchFamily="34" charset="77"/>
                      </a:endParaRPr>
                    </a:p>
                    <a:p>
                      <a:pPr marL="0" marR="0" lvl="0" indent="0" algn="ctr" defTabSz="1043499" rtl="0" eaLnBrk="1" fontAlgn="auto" latinLnBrk="0" hangingPunct="1">
                        <a:lnSpc>
                          <a:spcPct val="100000"/>
                        </a:lnSpc>
                        <a:spcBef>
                          <a:spcPts val="0"/>
                        </a:spcBef>
                        <a:spcAft>
                          <a:spcPts val="0"/>
                        </a:spcAft>
                        <a:buClrTx/>
                        <a:buSzTx/>
                        <a:buFontTx/>
                        <a:buNone/>
                        <a:tabLst/>
                        <a:defRPr/>
                      </a:pPr>
                      <a:r>
                        <a:rPr lang="fr-FR" sz="1800" b="1" i="0">
                          <a:latin typeface="PT Sans" panose="020B0503020203020204" pitchFamily="34" charset="77"/>
                        </a:rPr>
                        <a:t>Charges à caractère général (011)</a:t>
                      </a:r>
                    </a:p>
                    <a:p>
                      <a:pPr algn="ctr"/>
                      <a:endParaRPr lang="fr-FR" sz="1600" b="0" i="0">
                        <a:latin typeface="PT Sans" panose="020B0503020203020204" pitchFamily="34" charset="77"/>
                      </a:endParaRPr>
                    </a:p>
                  </a:txBody>
                  <a:tcPr anchor="ctr">
                    <a:solidFill>
                      <a:schemeClr val="bg2">
                        <a:lumMod val="20000"/>
                        <a:lumOff val="80000"/>
                      </a:schemeClr>
                    </a:solidFill>
                  </a:tcPr>
                </a:tc>
                <a:tc>
                  <a:txBody>
                    <a:bodyPr/>
                    <a:lstStyle/>
                    <a:p>
                      <a:pPr algn="ctr"/>
                      <a:r>
                        <a:rPr lang="fr-FR" sz="1800" b="0" i="0">
                          <a:latin typeface="PT Sans" panose="020B0503020203020204" pitchFamily="34" charset="77"/>
                        </a:rPr>
                        <a:t>2,4 M€</a:t>
                      </a:r>
                    </a:p>
                    <a:p>
                      <a:pPr algn="ctr"/>
                      <a:endParaRPr lang="fr-FR" sz="1600" b="0" i="0">
                        <a:latin typeface="PT Sans" panose="020B0503020203020204" pitchFamily="34" charset="77"/>
                      </a:endParaRPr>
                    </a:p>
                  </a:txBody>
                  <a:tcPr anchor="ctr">
                    <a:solidFill>
                      <a:schemeClr val="bg2">
                        <a:lumMod val="20000"/>
                        <a:lumOff val="80000"/>
                      </a:schemeClr>
                    </a:solidFill>
                  </a:tcPr>
                </a:tc>
                <a:tc>
                  <a:txBody>
                    <a:bodyPr/>
                    <a:lstStyle/>
                    <a:p>
                      <a:pPr algn="ctr"/>
                      <a:r>
                        <a:rPr lang="fr-FR" sz="1800" b="0" i="0">
                          <a:latin typeface="PT Sans" panose="020B0503020203020204" pitchFamily="34" charset="77"/>
                        </a:rPr>
                        <a:t>-4 % en 2025 </a:t>
                      </a:r>
                      <a:r>
                        <a:rPr lang="fr-FR" sz="1400" b="0" i="0">
                          <a:latin typeface="PT Sans" panose="020B0503020203020204" pitchFamily="34" charset="77"/>
                        </a:rPr>
                        <a:t>(≈ 2,3 M€)</a:t>
                      </a:r>
                    </a:p>
                    <a:p>
                      <a:pPr marL="0" marR="0" lvl="0" indent="0" algn="ctr" defTabSz="1043499" rtl="0" eaLnBrk="1" fontAlgn="auto" latinLnBrk="0" hangingPunct="1">
                        <a:lnSpc>
                          <a:spcPct val="100000"/>
                        </a:lnSpc>
                        <a:spcBef>
                          <a:spcPts val="0"/>
                        </a:spcBef>
                        <a:spcAft>
                          <a:spcPts val="0"/>
                        </a:spcAft>
                        <a:buClrTx/>
                        <a:buSzTx/>
                        <a:buFontTx/>
                        <a:buNone/>
                        <a:tabLst/>
                        <a:defRPr/>
                      </a:pPr>
                      <a:r>
                        <a:rPr lang="fr-FR" sz="1800" b="0" i="0">
                          <a:latin typeface="PT Sans" panose="020B0503020203020204" pitchFamily="34" charset="77"/>
                        </a:rPr>
                        <a:t>-3 % en 2026 </a:t>
                      </a:r>
                      <a:r>
                        <a:rPr lang="fr-FR" sz="1400" b="0" i="0">
                          <a:latin typeface="PT Sans" panose="020B0503020203020204" pitchFamily="34" charset="77"/>
                        </a:rPr>
                        <a:t>(≈ 2,2 M€)</a:t>
                      </a:r>
                    </a:p>
                  </a:txBody>
                  <a:tcPr anchor="ctr">
                    <a:solidFill>
                      <a:schemeClr val="bg2">
                        <a:lumMod val="20000"/>
                        <a:lumOff val="80000"/>
                      </a:schemeClr>
                    </a:solidFill>
                  </a:tcPr>
                </a:tc>
                <a:extLst>
                  <a:ext uri="{0D108BD9-81ED-4DB2-BD59-A6C34878D82A}">
                    <a16:rowId xmlns:a16="http://schemas.microsoft.com/office/drawing/2014/main" val="137624937"/>
                  </a:ext>
                </a:extLst>
              </a:tr>
              <a:tr h="1118512">
                <a:tc>
                  <a:txBody>
                    <a:bodyPr/>
                    <a:lstStyle/>
                    <a:p>
                      <a:pPr algn="ctr"/>
                      <a:r>
                        <a:rPr lang="fr-FR" sz="1800" b="1" i="0">
                          <a:latin typeface="PT Sans" panose="020B0503020203020204" pitchFamily="34" charset="77"/>
                        </a:rPr>
                        <a:t>Charges courantes (65)</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550 K€</a:t>
                      </a:r>
                    </a:p>
                  </a:txBody>
                  <a:tcPr anchor="ctr">
                    <a:solidFill>
                      <a:schemeClr val="bg2">
                        <a:lumMod val="40000"/>
                        <a:lumOff val="60000"/>
                      </a:schemeClr>
                    </a:solidFill>
                  </a:tcPr>
                </a:tc>
                <a:tc>
                  <a:txBody>
                    <a:bodyPr/>
                    <a:lstStyle/>
                    <a:p>
                      <a:pPr algn="ctr"/>
                      <a:endParaRPr lang="fr-FR" sz="1800" b="0" i="0">
                        <a:latin typeface="PT Sans" panose="020B0503020203020204" pitchFamily="34" charset="77"/>
                      </a:endParaRPr>
                    </a:p>
                    <a:p>
                      <a:pPr algn="ctr"/>
                      <a:r>
                        <a:rPr lang="fr-FR" sz="1800" b="0" i="0">
                          <a:latin typeface="PT Sans" panose="020B0503020203020204" pitchFamily="34" charset="77"/>
                        </a:rPr>
                        <a:t>+5 % /an</a:t>
                      </a:r>
                    </a:p>
                    <a:p>
                      <a:pPr algn="ctr"/>
                      <a:endParaRPr lang="fr-FR" sz="1200" b="0" i="0">
                        <a:latin typeface="PT Sans" panose="020B0503020203020204" pitchFamily="34" charset="77"/>
                      </a:endParaRPr>
                    </a:p>
                  </a:txBody>
                  <a:tcPr anchor="ctr">
                    <a:solidFill>
                      <a:schemeClr val="bg2">
                        <a:lumMod val="40000"/>
                        <a:lumOff val="60000"/>
                      </a:schemeClr>
                    </a:solidFill>
                  </a:tcPr>
                </a:tc>
                <a:extLst>
                  <a:ext uri="{0D108BD9-81ED-4DB2-BD59-A6C34878D82A}">
                    <a16:rowId xmlns:a16="http://schemas.microsoft.com/office/drawing/2014/main" val="3500337997"/>
                  </a:ext>
                </a:extLst>
              </a:tr>
              <a:tr h="1118512">
                <a:tc>
                  <a:txBody>
                    <a:bodyPr/>
                    <a:lstStyle/>
                    <a:p>
                      <a:pPr algn="ctr"/>
                      <a:r>
                        <a:rPr lang="fr-FR" sz="1800" b="1" i="0">
                          <a:latin typeface="PT Sans" panose="020B0503020203020204" pitchFamily="34" charset="77"/>
                        </a:rPr>
                        <a:t>Atténuation de produits (014)</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550 K€</a:t>
                      </a:r>
                    </a:p>
                  </a:txBody>
                  <a:tcPr anchor="ctr">
                    <a:solidFill>
                      <a:schemeClr val="bg2">
                        <a:lumMod val="40000"/>
                        <a:lumOff val="60000"/>
                      </a:schemeClr>
                    </a:solidFill>
                  </a:tcPr>
                </a:tc>
                <a:tc>
                  <a:txBody>
                    <a:bodyPr/>
                    <a:lstStyle/>
                    <a:p>
                      <a:pPr algn="ctr"/>
                      <a:r>
                        <a:rPr lang="fr-FR" sz="1800" b="0" i="0">
                          <a:latin typeface="PT Sans" panose="020B0503020203020204" pitchFamily="34" charset="77"/>
                        </a:rPr>
                        <a:t>+15 % en 2025 et stable en 2026</a:t>
                      </a:r>
                    </a:p>
                  </a:txBody>
                  <a:tcPr anchor="ctr">
                    <a:solidFill>
                      <a:schemeClr val="bg2">
                        <a:lumMod val="40000"/>
                        <a:lumOff val="60000"/>
                      </a:schemeClr>
                    </a:solidFill>
                  </a:tcPr>
                </a:tc>
                <a:extLst>
                  <a:ext uri="{0D108BD9-81ED-4DB2-BD59-A6C34878D82A}">
                    <a16:rowId xmlns:a16="http://schemas.microsoft.com/office/drawing/2014/main" val="2088284478"/>
                  </a:ext>
                </a:extLst>
              </a:tr>
            </a:tbl>
          </a:graphicData>
        </a:graphic>
      </p:graphicFrame>
      <p:sp>
        <p:nvSpPr>
          <p:cNvPr id="4" name="Espace réservé du texte 3">
            <a:extLst>
              <a:ext uri="{FF2B5EF4-FFF2-40B4-BE49-F238E27FC236}">
                <a16:creationId xmlns:a16="http://schemas.microsoft.com/office/drawing/2014/main" id="{F559842E-9617-5143-944C-3D4661D84DBF}"/>
              </a:ext>
            </a:extLst>
          </p:cNvPr>
          <p:cNvSpPr>
            <a:spLocks noGrp="1"/>
          </p:cNvSpPr>
          <p:nvPr>
            <p:ph type="body" sz="quarter" idx="10"/>
          </p:nvPr>
        </p:nvSpPr>
        <p:spPr/>
        <p:txBody>
          <a:bodyPr/>
          <a:lstStyle/>
          <a:p>
            <a:r>
              <a:rPr lang="fr-FR" sz="1800" b="1"/>
              <a:t>PERSPECTIVES D’ÉVOLUTION 2023 - 2026</a:t>
            </a:r>
          </a:p>
        </p:txBody>
      </p:sp>
      <p:sp>
        <p:nvSpPr>
          <p:cNvPr id="5" name="Espace réservé du texte 4">
            <a:extLst>
              <a:ext uri="{FF2B5EF4-FFF2-40B4-BE49-F238E27FC236}">
                <a16:creationId xmlns:a16="http://schemas.microsoft.com/office/drawing/2014/main" id="{87655733-EF57-3B4B-B92C-A1DEFBFED2C5}"/>
              </a:ext>
            </a:extLst>
          </p:cNvPr>
          <p:cNvSpPr>
            <a:spLocks noGrp="1"/>
          </p:cNvSpPr>
          <p:nvPr>
            <p:ph type="body" sz="quarter" idx="19"/>
          </p:nvPr>
        </p:nvSpPr>
        <p:spPr/>
        <p:txBody>
          <a:bodyPr/>
          <a:lstStyle/>
          <a:p>
            <a:r>
              <a:rPr lang="fr-FR"/>
              <a:t>Hypothèses retenues en fonctionnement *</a:t>
            </a:r>
          </a:p>
        </p:txBody>
      </p:sp>
      <p:sp>
        <p:nvSpPr>
          <p:cNvPr id="6" name="Espace réservé du texte 5">
            <a:extLst>
              <a:ext uri="{FF2B5EF4-FFF2-40B4-BE49-F238E27FC236}">
                <a16:creationId xmlns:a16="http://schemas.microsoft.com/office/drawing/2014/main" id="{405C3762-CF1C-AF44-87E4-FAB4AFFCE8C0}"/>
              </a:ext>
            </a:extLst>
          </p:cNvPr>
          <p:cNvSpPr>
            <a:spLocks noGrp="1"/>
          </p:cNvSpPr>
          <p:nvPr>
            <p:ph type="body" sz="quarter" idx="4294967295"/>
          </p:nvPr>
        </p:nvSpPr>
        <p:spPr/>
        <p:txBody>
          <a:bodyPr/>
          <a:lstStyle/>
          <a:p>
            <a:endParaRPr lang="fr-FR"/>
          </a:p>
        </p:txBody>
      </p:sp>
      <p:sp>
        <p:nvSpPr>
          <p:cNvPr id="8" name="ZoneTexte 7">
            <a:extLst>
              <a:ext uri="{FF2B5EF4-FFF2-40B4-BE49-F238E27FC236}">
                <a16:creationId xmlns:a16="http://schemas.microsoft.com/office/drawing/2014/main" id="{520FF5F3-BF2F-B681-6920-A25E3EDD34B9}"/>
              </a:ext>
            </a:extLst>
          </p:cNvPr>
          <p:cNvSpPr txBox="1"/>
          <p:nvPr/>
        </p:nvSpPr>
        <p:spPr>
          <a:xfrm>
            <a:off x="5242869" y="7070259"/>
            <a:ext cx="5040161" cy="230832"/>
          </a:xfrm>
          <a:prstGeom prst="rect">
            <a:avLst/>
          </a:prstGeom>
          <a:noFill/>
        </p:spPr>
        <p:txBody>
          <a:bodyPr wrap="none" rtlCol="0">
            <a:spAutoFit/>
          </a:bodyPr>
          <a:lstStyle/>
          <a:p>
            <a:pPr algn="r"/>
            <a:r>
              <a:rPr lang="fr-FR" sz="900">
                <a:latin typeface="PT Sans" panose="020B0503020203020204" pitchFamily="34" charset="77"/>
              </a:rPr>
              <a:t>* Hypothèses d’évolution retenues sur la base des informations fournies par le service des finances</a:t>
            </a:r>
          </a:p>
        </p:txBody>
      </p:sp>
    </p:spTree>
    <p:extLst>
      <p:ext uri="{BB962C8B-B14F-4D97-AF65-F5344CB8AC3E}">
        <p14:creationId xmlns:p14="http://schemas.microsoft.com/office/powerpoint/2010/main" val="364117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FF21AD-713B-D7B3-56EA-FA818E63CE0A}"/>
              </a:ext>
            </a:extLst>
          </p:cNvPr>
          <p:cNvSpPr>
            <a:spLocks noGrp="1"/>
          </p:cNvSpPr>
          <p:nvPr>
            <p:ph type="body" sz="quarter" idx="10"/>
          </p:nvPr>
        </p:nvSpPr>
        <p:spPr>
          <a:xfrm>
            <a:off x="546019" y="1342461"/>
            <a:ext cx="6324681" cy="304672"/>
          </a:xfrm>
        </p:spPr>
        <p:txBody>
          <a:bodyPr/>
          <a:lstStyle/>
          <a:p>
            <a:r>
              <a:rPr lang="fr-FR" sz="1600" b="1"/>
              <a:t>Détail des recettes de gestion</a:t>
            </a:r>
          </a:p>
        </p:txBody>
      </p:sp>
      <p:sp>
        <p:nvSpPr>
          <p:cNvPr id="3" name="Espace réservé du texte 2">
            <a:extLst>
              <a:ext uri="{FF2B5EF4-FFF2-40B4-BE49-F238E27FC236}">
                <a16:creationId xmlns:a16="http://schemas.microsoft.com/office/drawing/2014/main" id="{5A5C4155-26DE-8B92-599D-F8752B07C628}"/>
              </a:ext>
            </a:extLst>
          </p:cNvPr>
          <p:cNvSpPr>
            <a:spLocks noGrp="1"/>
          </p:cNvSpPr>
          <p:nvPr>
            <p:ph type="body" sz="quarter" idx="26"/>
          </p:nvPr>
        </p:nvSpPr>
        <p:spPr/>
        <p:txBody>
          <a:bodyPr/>
          <a:lstStyle/>
          <a:p>
            <a:pPr algn="just"/>
            <a:r>
              <a:rPr lang="fr-FR" sz="1600"/>
              <a:t>Les recettes de gestion attendues pour l’année 2024 sont marquées par la mise en place de la </a:t>
            </a:r>
            <a:r>
              <a:rPr lang="fr-FR" sz="1600" b="1"/>
              <a:t>majoration sur le taux de la taxe d’habitation sur les résidences secondaires </a:t>
            </a:r>
            <a:r>
              <a:rPr lang="fr-FR" sz="1600"/>
              <a:t>avec un produit attendu de presque </a:t>
            </a:r>
            <a:r>
              <a:rPr lang="fr-FR" sz="1600" b="1"/>
              <a:t>300 000€.</a:t>
            </a:r>
          </a:p>
          <a:p>
            <a:pPr algn="just"/>
            <a:r>
              <a:rPr lang="fr-FR" sz="1600"/>
              <a:t>Cette année, le PLF envisage une hausse des bases fiscales de près de </a:t>
            </a:r>
            <a:r>
              <a:rPr lang="fr-FR" sz="1600" b="1"/>
              <a:t>3,5%</a:t>
            </a:r>
          </a:p>
          <a:p>
            <a:pPr algn="just"/>
            <a:r>
              <a:rPr lang="fr-FR" sz="1600"/>
              <a:t>La Dotation de Solidarité Communautaire devra progresser pour atteindre 120 000€</a:t>
            </a:r>
          </a:p>
        </p:txBody>
      </p:sp>
      <p:sp>
        <p:nvSpPr>
          <p:cNvPr id="4" name="Espace réservé du texte 3">
            <a:extLst>
              <a:ext uri="{FF2B5EF4-FFF2-40B4-BE49-F238E27FC236}">
                <a16:creationId xmlns:a16="http://schemas.microsoft.com/office/drawing/2014/main" id="{F7999C14-6F9E-F63E-4202-83A80463FD6A}"/>
              </a:ext>
            </a:extLst>
          </p:cNvPr>
          <p:cNvSpPr>
            <a:spLocks noGrp="1"/>
          </p:cNvSpPr>
          <p:nvPr>
            <p:ph type="body" sz="quarter" idx="33"/>
          </p:nvPr>
        </p:nvSpPr>
        <p:spPr>
          <a:xfrm>
            <a:off x="7491889" y="1804170"/>
            <a:ext cx="2827870" cy="487672"/>
          </a:xfrm>
        </p:spPr>
        <p:txBody>
          <a:bodyPr/>
          <a:lstStyle/>
          <a:p>
            <a:r>
              <a:rPr lang="fr-FR" sz="1400"/>
              <a:t>Progression des recettes  de gestion :</a:t>
            </a:r>
          </a:p>
        </p:txBody>
      </p:sp>
      <p:sp>
        <p:nvSpPr>
          <p:cNvPr id="5" name="Espace réservé du texte 4">
            <a:extLst>
              <a:ext uri="{FF2B5EF4-FFF2-40B4-BE49-F238E27FC236}">
                <a16:creationId xmlns:a16="http://schemas.microsoft.com/office/drawing/2014/main" id="{A5DA5894-5E5E-9AFA-F40F-97EE18273D02}"/>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72A81FAD-812C-57A6-4CE4-2C1155AD836F}"/>
              </a:ext>
            </a:extLst>
          </p:cNvPr>
          <p:cNvSpPr>
            <a:spLocks noGrp="1"/>
          </p:cNvSpPr>
          <p:nvPr>
            <p:ph type="body" sz="quarter" idx="4294967295"/>
          </p:nvPr>
        </p:nvSpPr>
        <p:spPr/>
        <p:txBody>
          <a:bodyPr/>
          <a:lstStyle/>
          <a:p>
            <a:endParaRPr lang="fr-FR"/>
          </a:p>
        </p:txBody>
      </p:sp>
      <p:pic>
        <p:nvPicPr>
          <p:cNvPr id="10" name="Espace réservé pour une image  9" descr="Une image contenant texte, capture d’écran, diagramme, nombre&#10;&#10;Description générée automatiquement">
            <a:extLst>
              <a:ext uri="{FF2B5EF4-FFF2-40B4-BE49-F238E27FC236}">
                <a16:creationId xmlns:a16="http://schemas.microsoft.com/office/drawing/2014/main" id="{01E75BEE-51AC-8D69-2565-8660EA11D1C9}"/>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2920" r="-2920"/>
          <a:stretch/>
        </p:blipFill>
        <p:spPr/>
      </p:pic>
    </p:spTree>
    <p:extLst>
      <p:ext uri="{BB962C8B-B14F-4D97-AF65-F5344CB8AC3E}">
        <p14:creationId xmlns:p14="http://schemas.microsoft.com/office/powerpoint/2010/main" val="307917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Une image contenant texte, capture d’écran, logiciel, nombre&#10;&#10;Description générée automatiquement">
            <a:extLst>
              <a:ext uri="{FF2B5EF4-FFF2-40B4-BE49-F238E27FC236}">
                <a16:creationId xmlns:a16="http://schemas.microsoft.com/office/drawing/2014/main" id="{9C05474F-B3F5-2BB7-20B2-0F60D01F9C15}"/>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8" r="-8"/>
          <a:stretch/>
        </p:blipFill>
        <p:spPr>
          <a:xfrm>
            <a:off x="5429250" y="3133300"/>
            <a:ext cx="4851400" cy="3543725"/>
          </a:xfrm>
        </p:spPr>
      </p:pic>
      <p:sp>
        <p:nvSpPr>
          <p:cNvPr id="6" name="Espace réservé du texte 5">
            <a:extLst>
              <a:ext uri="{FF2B5EF4-FFF2-40B4-BE49-F238E27FC236}">
                <a16:creationId xmlns:a16="http://schemas.microsoft.com/office/drawing/2014/main" id="{99686FF3-C036-8A72-E582-2AD65D92F40C}"/>
              </a:ext>
            </a:extLst>
          </p:cNvPr>
          <p:cNvSpPr>
            <a:spLocks noGrp="1"/>
          </p:cNvSpPr>
          <p:nvPr>
            <p:ph type="body" sz="quarter" idx="10"/>
          </p:nvPr>
        </p:nvSpPr>
        <p:spPr/>
        <p:txBody>
          <a:bodyPr/>
          <a:lstStyle/>
          <a:p>
            <a:r>
              <a:rPr lang="fr-FR" sz="1800" b="1"/>
              <a:t>PERSPECTIVES D’ÉVOLUTION 2023 - 2026</a:t>
            </a:r>
          </a:p>
        </p:txBody>
      </p:sp>
      <p:sp>
        <p:nvSpPr>
          <p:cNvPr id="7" name="Espace réservé du texte 6">
            <a:extLst>
              <a:ext uri="{FF2B5EF4-FFF2-40B4-BE49-F238E27FC236}">
                <a16:creationId xmlns:a16="http://schemas.microsoft.com/office/drawing/2014/main" id="{FED55315-EFE1-8039-31C2-2DB828C47247}"/>
              </a:ext>
            </a:extLst>
          </p:cNvPr>
          <p:cNvSpPr>
            <a:spLocks noGrp="1"/>
          </p:cNvSpPr>
          <p:nvPr>
            <p:ph type="body" sz="quarter" idx="19"/>
          </p:nvPr>
        </p:nvSpPr>
        <p:spPr/>
        <p:txBody>
          <a:bodyPr/>
          <a:lstStyle/>
          <a:p>
            <a:r>
              <a:rPr lang="fr-FR" sz="1600" b="1"/>
              <a:t>Zoom sur la fiscalité ménages</a:t>
            </a:r>
          </a:p>
        </p:txBody>
      </p:sp>
      <p:sp>
        <p:nvSpPr>
          <p:cNvPr id="8" name="Espace réservé du texte 7">
            <a:extLst>
              <a:ext uri="{FF2B5EF4-FFF2-40B4-BE49-F238E27FC236}">
                <a16:creationId xmlns:a16="http://schemas.microsoft.com/office/drawing/2014/main" id="{D4F6AC5F-19DA-8108-99A5-E42DAD26408D}"/>
              </a:ext>
            </a:extLst>
          </p:cNvPr>
          <p:cNvSpPr>
            <a:spLocks noGrp="1"/>
          </p:cNvSpPr>
          <p:nvPr>
            <p:ph type="body" sz="quarter" idx="4294967295"/>
          </p:nvPr>
        </p:nvSpPr>
        <p:spPr/>
        <p:txBody>
          <a:bodyPr/>
          <a:lstStyle/>
          <a:p>
            <a:endParaRPr lang="fr-FR"/>
          </a:p>
        </p:txBody>
      </p:sp>
      <p:sp>
        <p:nvSpPr>
          <p:cNvPr id="9" name="Espace réservé du texte 8">
            <a:extLst>
              <a:ext uri="{FF2B5EF4-FFF2-40B4-BE49-F238E27FC236}">
                <a16:creationId xmlns:a16="http://schemas.microsoft.com/office/drawing/2014/main" id="{515B3F9C-0975-4025-5E5A-2476A5BBD9AC}"/>
              </a:ext>
            </a:extLst>
          </p:cNvPr>
          <p:cNvSpPr>
            <a:spLocks noGrp="1"/>
          </p:cNvSpPr>
          <p:nvPr>
            <p:ph type="body" sz="quarter" idx="33"/>
          </p:nvPr>
        </p:nvSpPr>
        <p:spPr>
          <a:xfrm>
            <a:off x="412901" y="1876425"/>
            <a:ext cx="4838216" cy="608856"/>
          </a:xfrm>
        </p:spPr>
        <p:txBody>
          <a:bodyPr/>
          <a:lstStyle/>
          <a:p>
            <a:pPr algn="just"/>
            <a:r>
              <a:rPr lang="fr-FR" sz="1400"/>
              <a:t>Stabilité des taux : Aucune augmentation des taux n’a été actée ni ne sera envisagée</a:t>
            </a:r>
          </a:p>
        </p:txBody>
      </p:sp>
      <p:sp>
        <p:nvSpPr>
          <p:cNvPr id="10" name="Espace réservé du texte 9">
            <a:extLst>
              <a:ext uri="{FF2B5EF4-FFF2-40B4-BE49-F238E27FC236}">
                <a16:creationId xmlns:a16="http://schemas.microsoft.com/office/drawing/2014/main" id="{3F75FF00-35B3-9B80-0671-74316A9ED5BC}"/>
              </a:ext>
            </a:extLst>
          </p:cNvPr>
          <p:cNvSpPr>
            <a:spLocks noGrp="1"/>
          </p:cNvSpPr>
          <p:nvPr>
            <p:ph type="body" sz="quarter" idx="34"/>
          </p:nvPr>
        </p:nvSpPr>
        <p:spPr>
          <a:xfrm>
            <a:off x="5442283" y="1876425"/>
            <a:ext cx="4838216" cy="1184920"/>
          </a:xfrm>
        </p:spPr>
        <p:txBody>
          <a:bodyPr/>
          <a:lstStyle/>
          <a:p>
            <a:pPr algn="just"/>
            <a:r>
              <a:rPr lang="fr-FR" sz="1400"/>
              <a:t>Progression des bases fiscales : Le travail avec un prestataire continu pour une meilleure équité fiscale et les décisions gouvernementales des 3 dernières années impactent nos bases fiscales</a:t>
            </a:r>
          </a:p>
        </p:txBody>
      </p:sp>
      <p:pic>
        <p:nvPicPr>
          <p:cNvPr id="1027" name="6EF4BC86-0E74-4154-87BA-6EE080B98507">
            <a:extLst>
              <a:ext uri="{FF2B5EF4-FFF2-40B4-BE49-F238E27FC236}">
                <a16:creationId xmlns:a16="http://schemas.microsoft.com/office/drawing/2014/main" id="{55BCC015-D713-505B-7651-3301E7749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15" y="2845321"/>
            <a:ext cx="485140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08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BAB6AC-6A18-7A55-EA74-5DCDA41C2604}"/>
              </a:ext>
            </a:extLst>
          </p:cNvPr>
          <p:cNvSpPr>
            <a:spLocks noGrp="1"/>
          </p:cNvSpPr>
          <p:nvPr>
            <p:ph type="body" sz="quarter" idx="4294967295"/>
          </p:nvPr>
        </p:nvSpPr>
        <p:spPr/>
        <p:txBody>
          <a:bodyPr/>
          <a:lstStyle/>
          <a:p>
            <a:endParaRPr lang="fr-FR"/>
          </a:p>
        </p:txBody>
      </p:sp>
      <p:sp>
        <p:nvSpPr>
          <p:cNvPr id="3" name="Espace réservé du texte 2">
            <a:extLst>
              <a:ext uri="{FF2B5EF4-FFF2-40B4-BE49-F238E27FC236}">
                <a16:creationId xmlns:a16="http://schemas.microsoft.com/office/drawing/2014/main" id="{770D617C-BE17-24CF-16C2-5A060681063C}"/>
              </a:ext>
            </a:extLst>
          </p:cNvPr>
          <p:cNvSpPr>
            <a:spLocks noGrp="1"/>
          </p:cNvSpPr>
          <p:nvPr>
            <p:ph type="body" sz="quarter" idx="31"/>
          </p:nvPr>
        </p:nvSpPr>
        <p:spPr/>
        <p:txBody>
          <a:bodyPr/>
          <a:lstStyle/>
          <a:p>
            <a:r>
              <a:rPr lang="fr-FR"/>
              <a:t>01</a:t>
            </a:r>
          </a:p>
        </p:txBody>
      </p:sp>
      <p:sp>
        <p:nvSpPr>
          <p:cNvPr id="4" name="Espace réservé du texte 3">
            <a:extLst>
              <a:ext uri="{FF2B5EF4-FFF2-40B4-BE49-F238E27FC236}">
                <a16:creationId xmlns:a16="http://schemas.microsoft.com/office/drawing/2014/main" id="{A9C8B19A-1501-1C5E-46B7-CA8CACF446CD}"/>
              </a:ext>
            </a:extLst>
          </p:cNvPr>
          <p:cNvSpPr>
            <a:spLocks noGrp="1"/>
          </p:cNvSpPr>
          <p:nvPr>
            <p:ph type="body" sz="quarter" idx="26"/>
          </p:nvPr>
        </p:nvSpPr>
        <p:spPr>
          <a:xfrm>
            <a:off x="6670185" y="3324225"/>
            <a:ext cx="3593447" cy="914400"/>
          </a:xfrm>
        </p:spPr>
        <p:txBody>
          <a:bodyPr>
            <a:noAutofit/>
          </a:bodyPr>
          <a:lstStyle/>
          <a:p>
            <a:pPr algn="ctr"/>
            <a:r>
              <a:rPr lang="fr-FR" sz="2400" b="1"/>
              <a:t>Loi de finances 2024 et contexte économique</a:t>
            </a:r>
          </a:p>
          <a:p>
            <a:endParaRPr lang="fr-FR"/>
          </a:p>
        </p:txBody>
      </p:sp>
      <p:sp>
        <p:nvSpPr>
          <p:cNvPr id="5" name="Espace réservé du texte 4">
            <a:extLst>
              <a:ext uri="{FF2B5EF4-FFF2-40B4-BE49-F238E27FC236}">
                <a16:creationId xmlns:a16="http://schemas.microsoft.com/office/drawing/2014/main" id="{14F54B2C-732A-92F5-C1C0-D271A7A9988D}"/>
              </a:ext>
            </a:extLst>
          </p:cNvPr>
          <p:cNvSpPr>
            <a:spLocks noGrp="1"/>
          </p:cNvSpPr>
          <p:nvPr>
            <p:ph type="body" sz="quarter" idx="28"/>
          </p:nvPr>
        </p:nvSpPr>
        <p:spPr>
          <a:xfrm>
            <a:off x="6670186" y="4410271"/>
            <a:ext cx="3593445" cy="247119"/>
          </a:xfrm>
        </p:spPr>
        <p:txBody>
          <a:bodyPr/>
          <a:lstStyle/>
          <a:p>
            <a:endParaRPr lang="fr-FR"/>
          </a:p>
        </p:txBody>
      </p:sp>
      <p:pic>
        <p:nvPicPr>
          <p:cNvPr id="12" name="Picture 2" descr="PLF 2024 | Agence France Trésor">
            <a:extLst>
              <a:ext uri="{FF2B5EF4-FFF2-40B4-BE49-F238E27FC236}">
                <a16:creationId xmlns:a16="http://schemas.microsoft.com/office/drawing/2014/main" id="{DC2A240E-2AAC-B8F9-F47E-9F3315AE6AC6}"/>
              </a:ext>
            </a:extLst>
          </p:cNvPr>
          <p:cNvPicPr>
            <a:picLocks noGrp="1" noChangeAspect="1" noChangeArrowheads="1"/>
          </p:cNvPicPr>
          <p:nvPr>
            <p:ph type="pic" sz="quarter" idx="30"/>
          </p:nvPr>
        </p:nvPicPr>
        <p:blipFill rotWithShape="1">
          <a:blip r:embed="rId2">
            <a:extLst>
              <a:ext uri="{28A0092B-C50C-407E-A947-70E740481C1C}">
                <a14:useLocalDpi xmlns:a14="http://schemas.microsoft.com/office/drawing/2010/main" val="0"/>
              </a:ext>
            </a:extLst>
          </a:blip>
          <a:srcRect l="93" t="1929" r="-93" b="1937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82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FF21AD-713B-D7B3-56EA-FA818E63CE0A}"/>
              </a:ext>
            </a:extLst>
          </p:cNvPr>
          <p:cNvSpPr>
            <a:spLocks noGrp="1"/>
          </p:cNvSpPr>
          <p:nvPr>
            <p:ph type="body" sz="quarter" idx="10"/>
          </p:nvPr>
        </p:nvSpPr>
        <p:spPr>
          <a:xfrm>
            <a:off x="546019" y="1342461"/>
            <a:ext cx="6324681" cy="304672"/>
          </a:xfrm>
        </p:spPr>
        <p:txBody>
          <a:bodyPr/>
          <a:lstStyle/>
          <a:p>
            <a:r>
              <a:rPr lang="fr-FR" sz="1600" b="1"/>
              <a:t>Détail des dépenses de gestion</a:t>
            </a:r>
          </a:p>
        </p:txBody>
      </p:sp>
      <p:sp>
        <p:nvSpPr>
          <p:cNvPr id="3" name="Espace réservé du texte 2">
            <a:extLst>
              <a:ext uri="{FF2B5EF4-FFF2-40B4-BE49-F238E27FC236}">
                <a16:creationId xmlns:a16="http://schemas.microsoft.com/office/drawing/2014/main" id="{5A5C4155-26DE-8B92-599D-F8752B07C628}"/>
              </a:ext>
            </a:extLst>
          </p:cNvPr>
          <p:cNvSpPr>
            <a:spLocks noGrp="1"/>
          </p:cNvSpPr>
          <p:nvPr>
            <p:ph type="body" sz="quarter" idx="26"/>
          </p:nvPr>
        </p:nvSpPr>
        <p:spPr>
          <a:xfrm>
            <a:off x="7491889" y="2301899"/>
            <a:ext cx="2827870" cy="5079926"/>
          </a:xfrm>
        </p:spPr>
        <p:txBody>
          <a:bodyPr>
            <a:normAutofit fontScale="92500" lnSpcReduction="20000"/>
          </a:bodyPr>
          <a:lstStyle/>
          <a:p>
            <a:pPr algn="just"/>
            <a:r>
              <a:rPr lang="fr-FR" sz="1400"/>
              <a:t>En ce qui concerne les dépenses de gestion, il faut aborder 3 éléments :</a:t>
            </a:r>
          </a:p>
          <a:p>
            <a:pPr marL="171450" indent="-171450" algn="just">
              <a:buFont typeface="Arial" panose="020B0604020202020204" pitchFamily="34" charset="0"/>
              <a:buChar char="•"/>
            </a:pPr>
            <a:r>
              <a:rPr lang="fr-FR" sz="1400" b="1"/>
              <a:t>Baisse des atténuations de produits </a:t>
            </a:r>
            <a:r>
              <a:rPr lang="fr-FR" sz="1400"/>
              <a:t>par double impact, la majoration pour carence en logements sociaux a été baissée de moitié pour passer de 200% à 100% et la moins-value volontaire réalisée sur la vente d’un terrain pour la construction de logements BRS</a:t>
            </a:r>
          </a:p>
          <a:p>
            <a:pPr marL="171450" indent="-171450" algn="just">
              <a:buFont typeface="Arial" panose="020B0604020202020204" pitchFamily="34" charset="0"/>
              <a:buChar char="•"/>
            </a:pPr>
            <a:r>
              <a:rPr lang="fr-FR" sz="1400" b="1"/>
              <a:t>Augmentation de 5,8% des dépenses en personnel </a:t>
            </a:r>
            <a:r>
              <a:rPr lang="fr-FR" sz="1400"/>
              <a:t>liée à l’augmentation des indices de rémunération, de la politique d’avancement de grade (environ 35 prévus jusqu’en 2026, et intégration de 7 agents contractuels pour l’année 2024.</a:t>
            </a:r>
          </a:p>
          <a:p>
            <a:pPr marL="171450" indent="-171450" algn="just">
              <a:buFont typeface="Arial" panose="020B0604020202020204" pitchFamily="34" charset="0"/>
              <a:buChar char="•"/>
            </a:pPr>
            <a:r>
              <a:rPr lang="fr-FR" sz="1400"/>
              <a:t>Augmentation du chapitre sur les charges à caractère général du fait du centenaire</a:t>
            </a:r>
          </a:p>
          <a:p>
            <a:pPr marL="171450" indent="-171450" algn="just">
              <a:buFont typeface="Arial" panose="020B0604020202020204" pitchFamily="34" charset="0"/>
              <a:buChar char="•"/>
            </a:pPr>
            <a:r>
              <a:rPr lang="fr-FR" sz="1400"/>
              <a:t>Par la suite, retour par le biais de départs à la retraite non remplacés et de dépenses courantes à des montants similaires aux années précédentes.</a:t>
            </a:r>
          </a:p>
          <a:p>
            <a:pPr marL="171450" indent="-171450" algn="just">
              <a:buFont typeface="Arial" panose="020B0604020202020204" pitchFamily="34" charset="0"/>
              <a:buChar char="•"/>
            </a:pPr>
            <a:endParaRPr lang="fr-FR" sz="1400"/>
          </a:p>
        </p:txBody>
      </p:sp>
      <p:sp>
        <p:nvSpPr>
          <p:cNvPr id="4" name="Espace réservé du texte 3">
            <a:extLst>
              <a:ext uri="{FF2B5EF4-FFF2-40B4-BE49-F238E27FC236}">
                <a16:creationId xmlns:a16="http://schemas.microsoft.com/office/drawing/2014/main" id="{F7999C14-6F9E-F63E-4202-83A80463FD6A}"/>
              </a:ext>
            </a:extLst>
          </p:cNvPr>
          <p:cNvSpPr>
            <a:spLocks noGrp="1"/>
          </p:cNvSpPr>
          <p:nvPr>
            <p:ph type="body" sz="quarter" idx="33"/>
          </p:nvPr>
        </p:nvSpPr>
        <p:spPr>
          <a:xfrm>
            <a:off x="7491889" y="1804170"/>
            <a:ext cx="2827870" cy="487672"/>
          </a:xfrm>
        </p:spPr>
        <p:txBody>
          <a:bodyPr/>
          <a:lstStyle/>
          <a:p>
            <a:r>
              <a:rPr lang="fr-FR" sz="1400"/>
              <a:t>Progression des dépenses  de gestion :</a:t>
            </a:r>
          </a:p>
        </p:txBody>
      </p:sp>
      <p:sp>
        <p:nvSpPr>
          <p:cNvPr id="5" name="Espace réservé du texte 4">
            <a:extLst>
              <a:ext uri="{FF2B5EF4-FFF2-40B4-BE49-F238E27FC236}">
                <a16:creationId xmlns:a16="http://schemas.microsoft.com/office/drawing/2014/main" id="{A5DA5894-5E5E-9AFA-F40F-97EE18273D02}"/>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72A81FAD-812C-57A6-4CE4-2C1155AD836F}"/>
              </a:ext>
            </a:extLst>
          </p:cNvPr>
          <p:cNvSpPr>
            <a:spLocks noGrp="1"/>
          </p:cNvSpPr>
          <p:nvPr>
            <p:ph type="body" sz="quarter" idx="4294967295"/>
          </p:nvPr>
        </p:nvSpPr>
        <p:spPr/>
        <p:txBody>
          <a:bodyPr/>
          <a:lstStyle/>
          <a:p>
            <a:endParaRPr lang="fr-FR"/>
          </a:p>
        </p:txBody>
      </p:sp>
      <p:pic>
        <p:nvPicPr>
          <p:cNvPr id="11" name="Espace réservé pour une image  10">
            <a:extLst>
              <a:ext uri="{FF2B5EF4-FFF2-40B4-BE49-F238E27FC236}">
                <a16:creationId xmlns:a16="http://schemas.microsoft.com/office/drawing/2014/main" id="{E95D6F1A-063C-B240-ACA9-461279C458C1}"/>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178960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FF21AD-713B-D7B3-56EA-FA818E63CE0A}"/>
              </a:ext>
            </a:extLst>
          </p:cNvPr>
          <p:cNvSpPr>
            <a:spLocks noGrp="1"/>
          </p:cNvSpPr>
          <p:nvPr>
            <p:ph type="body" sz="quarter" idx="10"/>
          </p:nvPr>
        </p:nvSpPr>
        <p:spPr>
          <a:xfrm>
            <a:off x="546019" y="1342461"/>
            <a:ext cx="6324681" cy="304672"/>
          </a:xfrm>
        </p:spPr>
        <p:txBody>
          <a:bodyPr/>
          <a:lstStyle/>
          <a:p>
            <a:r>
              <a:rPr lang="fr-FR" sz="1600" b="1"/>
              <a:t>Évolution du fonctionnement</a:t>
            </a:r>
          </a:p>
        </p:txBody>
      </p:sp>
      <p:sp>
        <p:nvSpPr>
          <p:cNvPr id="3" name="Espace réservé du texte 2">
            <a:extLst>
              <a:ext uri="{FF2B5EF4-FFF2-40B4-BE49-F238E27FC236}">
                <a16:creationId xmlns:a16="http://schemas.microsoft.com/office/drawing/2014/main" id="{5A5C4155-26DE-8B92-599D-F8752B07C628}"/>
              </a:ext>
            </a:extLst>
          </p:cNvPr>
          <p:cNvSpPr>
            <a:spLocks noGrp="1"/>
          </p:cNvSpPr>
          <p:nvPr>
            <p:ph type="body" sz="quarter" idx="26"/>
          </p:nvPr>
        </p:nvSpPr>
        <p:spPr/>
        <p:txBody>
          <a:bodyPr>
            <a:normAutofit fontScale="92500" lnSpcReduction="10000"/>
          </a:bodyPr>
          <a:lstStyle/>
          <a:p>
            <a:pPr algn="just"/>
            <a:r>
              <a:rPr lang="fr-FR" sz="1600"/>
              <a:t>L’objectif affiché dans cette prospective est le </a:t>
            </a:r>
            <a:r>
              <a:rPr lang="fr-FR" sz="1600" b="1"/>
              <a:t>maintien d’une épargne nette en progression </a:t>
            </a:r>
            <a:r>
              <a:rPr lang="fr-FR" sz="1600"/>
              <a:t>qui permettra d'abonder la section d'investissements en vue des importants projets à venir (écoles, rénovation bâtiments, équipements sportifs et loisirs…).</a:t>
            </a:r>
          </a:p>
          <a:p>
            <a:pPr algn="just"/>
            <a:endParaRPr lang="fr-FR" sz="1600"/>
          </a:p>
          <a:p>
            <a:pPr algn="just"/>
            <a:r>
              <a:rPr lang="fr-FR" sz="1600"/>
              <a:t>La décision forte de ne pas recourir à un emprunt permet à la commune de ne pas alourdir la charge des intérêts et des remboursements en capital et ainsi de ne pas dégrader l’épargne. </a:t>
            </a:r>
          </a:p>
        </p:txBody>
      </p:sp>
      <p:sp>
        <p:nvSpPr>
          <p:cNvPr id="4" name="Espace réservé du texte 3">
            <a:extLst>
              <a:ext uri="{FF2B5EF4-FFF2-40B4-BE49-F238E27FC236}">
                <a16:creationId xmlns:a16="http://schemas.microsoft.com/office/drawing/2014/main" id="{F7999C14-6F9E-F63E-4202-83A80463FD6A}"/>
              </a:ext>
            </a:extLst>
          </p:cNvPr>
          <p:cNvSpPr>
            <a:spLocks noGrp="1"/>
          </p:cNvSpPr>
          <p:nvPr>
            <p:ph type="body" sz="quarter" idx="33"/>
          </p:nvPr>
        </p:nvSpPr>
        <p:spPr>
          <a:xfrm>
            <a:off x="7491888" y="1804169"/>
            <a:ext cx="2967379" cy="497729"/>
          </a:xfrm>
        </p:spPr>
        <p:txBody>
          <a:bodyPr/>
          <a:lstStyle/>
          <a:p>
            <a:r>
              <a:rPr lang="fr-FR" sz="1400"/>
              <a:t>Croissance des soldes d’épargne</a:t>
            </a:r>
          </a:p>
        </p:txBody>
      </p:sp>
      <p:sp>
        <p:nvSpPr>
          <p:cNvPr id="5" name="Espace réservé du texte 4">
            <a:extLst>
              <a:ext uri="{FF2B5EF4-FFF2-40B4-BE49-F238E27FC236}">
                <a16:creationId xmlns:a16="http://schemas.microsoft.com/office/drawing/2014/main" id="{A5DA5894-5E5E-9AFA-F40F-97EE18273D02}"/>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72A81FAD-812C-57A6-4CE4-2C1155AD836F}"/>
              </a:ext>
            </a:extLst>
          </p:cNvPr>
          <p:cNvSpPr>
            <a:spLocks noGrp="1"/>
          </p:cNvSpPr>
          <p:nvPr>
            <p:ph type="body" sz="quarter" idx="4294967295"/>
          </p:nvPr>
        </p:nvSpPr>
        <p:spPr/>
        <p:txBody>
          <a:bodyPr/>
          <a:lstStyle/>
          <a:p>
            <a:endParaRPr lang="fr-FR"/>
          </a:p>
        </p:txBody>
      </p:sp>
      <p:pic>
        <p:nvPicPr>
          <p:cNvPr id="11" name="Espace réservé pour une image  10">
            <a:extLst>
              <a:ext uri="{FF2B5EF4-FFF2-40B4-BE49-F238E27FC236}">
                <a16:creationId xmlns:a16="http://schemas.microsoft.com/office/drawing/2014/main" id="{A7430012-07F0-4247-87F4-3C5493B44DA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391893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FF21AD-713B-D7B3-56EA-FA818E63CE0A}"/>
              </a:ext>
            </a:extLst>
          </p:cNvPr>
          <p:cNvSpPr>
            <a:spLocks noGrp="1"/>
          </p:cNvSpPr>
          <p:nvPr>
            <p:ph type="body" sz="quarter" idx="10"/>
          </p:nvPr>
        </p:nvSpPr>
        <p:spPr>
          <a:xfrm>
            <a:off x="546019" y="1342461"/>
            <a:ext cx="6324681" cy="304672"/>
          </a:xfrm>
        </p:spPr>
        <p:txBody>
          <a:bodyPr/>
          <a:lstStyle/>
          <a:p>
            <a:r>
              <a:rPr lang="fr-FR" sz="1600" b="1"/>
              <a:t>Charge de la dette</a:t>
            </a:r>
          </a:p>
        </p:txBody>
      </p:sp>
      <p:sp>
        <p:nvSpPr>
          <p:cNvPr id="3" name="Espace réservé du texte 2">
            <a:extLst>
              <a:ext uri="{FF2B5EF4-FFF2-40B4-BE49-F238E27FC236}">
                <a16:creationId xmlns:a16="http://schemas.microsoft.com/office/drawing/2014/main" id="{5A5C4155-26DE-8B92-599D-F8752B07C628}"/>
              </a:ext>
            </a:extLst>
          </p:cNvPr>
          <p:cNvSpPr>
            <a:spLocks noGrp="1"/>
          </p:cNvSpPr>
          <p:nvPr>
            <p:ph type="body" sz="quarter" idx="26"/>
          </p:nvPr>
        </p:nvSpPr>
        <p:spPr/>
        <p:txBody>
          <a:bodyPr>
            <a:normAutofit/>
          </a:bodyPr>
          <a:lstStyle/>
          <a:p>
            <a:pPr algn="just"/>
            <a:r>
              <a:rPr lang="fr-FR" sz="1600"/>
              <a:t>La renégociation de la dette démarrée en 2021 et finalisée en 2022 avec des taux à 0,67% a eu une double conséquence :</a:t>
            </a:r>
          </a:p>
          <a:p>
            <a:pPr marL="171450" indent="-171450" algn="just">
              <a:buFont typeface="Arial" panose="020B0604020202020204" pitchFamily="34" charset="0"/>
              <a:buChar char="•"/>
            </a:pPr>
            <a:r>
              <a:rPr lang="fr-FR" sz="1600" b="1"/>
              <a:t>Baisse de nos annuités </a:t>
            </a:r>
            <a:r>
              <a:rPr lang="fr-FR" sz="1600"/>
              <a:t>et principalement les intérêts</a:t>
            </a:r>
          </a:p>
          <a:p>
            <a:pPr marL="171450" indent="-171450" algn="just">
              <a:buFont typeface="Arial" panose="020B0604020202020204" pitchFamily="34" charset="0"/>
              <a:buChar char="•"/>
            </a:pPr>
            <a:r>
              <a:rPr lang="fr-FR" sz="1600" b="1"/>
              <a:t>Emprunter à des taux préférentiels</a:t>
            </a:r>
          </a:p>
          <a:p>
            <a:pPr algn="just"/>
            <a:endParaRPr lang="fr-FR" sz="1600"/>
          </a:p>
          <a:p>
            <a:pPr algn="just"/>
            <a:r>
              <a:rPr lang="fr-FR" sz="1600"/>
              <a:t>L’année 2026 marquera la fin d’un emprunt</a:t>
            </a:r>
          </a:p>
        </p:txBody>
      </p:sp>
      <p:sp>
        <p:nvSpPr>
          <p:cNvPr id="4" name="Espace réservé du texte 3">
            <a:extLst>
              <a:ext uri="{FF2B5EF4-FFF2-40B4-BE49-F238E27FC236}">
                <a16:creationId xmlns:a16="http://schemas.microsoft.com/office/drawing/2014/main" id="{F7999C14-6F9E-F63E-4202-83A80463FD6A}"/>
              </a:ext>
            </a:extLst>
          </p:cNvPr>
          <p:cNvSpPr>
            <a:spLocks noGrp="1"/>
          </p:cNvSpPr>
          <p:nvPr>
            <p:ph type="body" sz="quarter" idx="33"/>
          </p:nvPr>
        </p:nvSpPr>
        <p:spPr/>
        <p:txBody>
          <a:bodyPr/>
          <a:lstStyle/>
          <a:p>
            <a:r>
              <a:rPr lang="fr-FR" sz="1400"/>
              <a:t>Profil d’annuité de la dette </a:t>
            </a:r>
            <a:r>
              <a:rPr lang="fr-FR"/>
              <a:t>:</a:t>
            </a:r>
          </a:p>
        </p:txBody>
      </p:sp>
      <p:sp>
        <p:nvSpPr>
          <p:cNvPr id="5" name="Espace réservé du texte 4">
            <a:extLst>
              <a:ext uri="{FF2B5EF4-FFF2-40B4-BE49-F238E27FC236}">
                <a16:creationId xmlns:a16="http://schemas.microsoft.com/office/drawing/2014/main" id="{A5DA5894-5E5E-9AFA-F40F-97EE18273D02}"/>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72A81FAD-812C-57A6-4CE4-2C1155AD836F}"/>
              </a:ext>
            </a:extLst>
          </p:cNvPr>
          <p:cNvSpPr>
            <a:spLocks noGrp="1"/>
          </p:cNvSpPr>
          <p:nvPr>
            <p:ph type="body" sz="quarter" idx="4294967295"/>
          </p:nvPr>
        </p:nvSpPr>
        <p:spPr/>
        <p:txBody>
          <a:bodyPr/>
          <a:lstStyle/>
          <a:p>
            <a:endParaRPr lang="fr-FR"/>
          </a:p>
        </p:txBody>
      </p:sp>
      <p:pic>
        <p:nvPicPr>
          <p:cNvPr id="9" name="Espace réservé pour une image  8" descr="Une image contenant texte, capture d’écran, diagramme, Parallèle&#10;&#10;Description générée automatiquement">
            <a:extLst>
              <a:ext uri="{FF2B5EF4-FFF2-40B4-BE49-F238E27FC236}">
                <a16:creationId xmlns:a16="http://schemas.microsoft.com/office/drawing/2014/main" id="{904EA06B-5A5F-CC10-E3C8-BAA613CD4AEF}"/>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351535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8548E7-6605-8796-8B47-AB3A15AB8F69}"/>
              </a:ext>
            </a:extLst>
          </p:cNvPr>
          <p:cNvSpPr>
            <a:spLocks noGrp="1"/>
          </p:cNvSpPr>
          <p:nvPr>
            <p:ph type="body" sz="quarter" idx="10"/>
          </p:nvPr>
        </p:nvSpPr>
        <p:spPr/>
        <p:txBody>
          <a:bodyPr/>
          <a:lstStyle/>
          <a:p>
            <a:r>
              <a:rPr lang="fr-FR" sz="1800" b="1"/>
              <a:t>PERSPECTIVES D’ÉVOLUTION 2023 - 2026</a:t>
            </a:r>
          </a:p>
        </p:txBody>
      </p:sp>
      <p:sp>
        <p:nvSpPr>
          <p:cNvPr id="3" name="Espace réservé du texte 2">
            <a:extLst>
              <a:ext uri="{FF2B5EF4-FFF2-40B4-BE49-F238E27FC236}">
                <a16:creationId xmlns:a16="http://schemas.microsoft.com/office/drawing/2014/main" id="{B2FE18B3-8146-310C-BDB8-3551BF8D7F7B}"/>
              </a:ext>
            </a:extLst>
          </p:cNvPr>
          <p:cNvSpPr>
            <a:spLocks noGrp="1"/>
          </p:cNvSpPr>
          <p:nvPr>
            <p:ph type="body" sz="quarter" idx="19"/>
          </p:nvPr>
        </p:nvSpPr>
        <p:spPr/>
        <p:txBody>
          <a:bodyPr/>
          <a:lstStyle/>
          <a:p>
            <a:r>
              <a:rPr lang="fr-FR" sz="1600" b="1">
                <a:latin typeface="Montserrat Medium" pitchFamily="2" charset="77"/>
              </a:rPr>
              <a:t>Hypothèse retenue en investissement</a:t>
            </a:r>
          </a:p>
        </p:txBody>
      </p:sp>
      <p:sp>
        <p:nvSpPr>
          <p:cNvPr id="4" name="Espace réservé du texte 3">
            <a:extLst>
              <a:ext uri="{FF2B5EF4-FFF2-40B4-BE49-F238E27FC236}">
                <a16:creationId xmlns:a16="http://schemas.microsoft.com/office/drawing/2014/main" id="{5F28DB26-C89F-A6CE-D892-1A5D683AF4B5}"/>
              </a:ext>
            </a:extLst>
          </p:cNvPr>
          <p:cNvSpPr>
            <a:spLocks noGrp="1"/>
          </p:cNvSpPr>
          <p:nvPr>
            <p:ph type="body" sz="quarter" idx="23"/>
          </p:nvPr>
        </p:nvSpPr>
        <p:spPr/>
        <p:txBody>
          <a:bodyPr/>
          <a:lstStyle/>
          <a:p>
            <a:pPr algn="ctr"/>
            <a:r>
              <a:rPr lang="fr-FR" sz="1400"/>
              <a:t>HYPOTHÈSE UNIQUE</a:t>
            </a:r>
          </a:p>
          <a:p>
            <a:endParaRPr lang="fr-FR"/>
          </a:p>
          <a:p>
            <a:endParaRPr lang="fr-FR"/>
          </a:p>
          <a:p>
            <a:endParaRPr lang="fr-FR"/>
          </a:p>
          <a:p>
            <a:pPr algn="ctr"/>
            <a:r>
              <a:rPr lang="fr-FR" sz="1800"/>
              <a:t>L’hypothèse retenue prévoit un </a:t>
            </a:r>
            <a:r>
              <a:rPr lang="fr-FR" sz="1800" b="1"/>
              <a:t>volume de dépenses d’investissement de 12,3 M€ sur la période 2024 – 2026. </a:t>
            </a:r>
          </a:p>
          <a:p>
            <a:pPr algn="ctr"/>
            <a:endParaRPr lang="fr-FR" sz="1800" b="1"/>
          </a:p>
          <a:p>
            <a:pPr algn="ctr"/>
            <a:r>
              <a:rPr lang="fr-FR" sz="1800"/>
              <a:t>Le financement des investissements n’est pas porté par le recours à l’emprunt. </a:t>
            </a:r>
          </a:p>
          <a:p>
            <a:pPr algn="ctr"/>
            <a:endParaRPr lang="fr-FR" sz="1800"/>
          </a:p>
          <a:p>
            <a:pPr algn="ctr"/>
            <a:r>
              <a:rPr lang="fr-FR" sz="1800" b="1"/>
              <a:t>Le fonds de roulement ainsi que la recherche de subventions pour l’ensemble des projets structurants </a:t>
            </a:r>
            <a:r>
              <a:rPr lang="fr-FR" sz="1800"/>
              <a:t>seront utilisés en plus de l’autofinancement pour couvrir les investissements en 2024, 2025 et 2026.</a:t>
            </a:r>
            <a:endParaRPr lang="fr-FR" sz="1800" b="1"/>
          </a:p>
          <a:p>
            <a:endParaRPr lang="fr-FR"/>
          </a:p>
        </p:txBody>
      </p:sp>
      <p:sp>
        <p:nvSpPr>
          <p:cNvPr id="5" name="Espace réservé du texte 4">
            <a:extLst>
              <a:ext uri="{FF2B5EF4-FFF2-40B4-BE49-F238E27FC236}">
                <a16:creationId xmlns:a16="http://schemas.microsoft.com/office/drawing/2014/main" id="{AD578A6F-5B33-9F6A-EF73-6C49FFA73C37}"/>
              </a:ext>
            </a:extLst>
          </p:cNvPr>
          <p:cNvSpPr>
            <a:spLocks noGrp="1"/>
          </p:cNvSpPr>
          <p:nvPr>
            <p:ph type="body" sz="quarter" idx="24"/>
          </p:nvPr>
        </p:nvSpPr>
        <p:spPr/>
        <p:txBody>
          <a:bodyPr/>
          <a:lstStyle/>
          <a:p>
            <a:r>
              <a:rPr lang="fr-FR"/>
              <a:t>1</a:t>
            </a:r>
          </a:p>
        </p:txBody>
      </p:sp>
      <p:sp>
        <p:nvSpPr>
          <p:cNvPr id="6" name="Espace réservé du texte 5">
            <a:extLst>
              <a:ext uri="{FF2B5EF4-FFF2-40B4-BE49-F238E27FC236}">
                <a16:creationId xmlns:a16="http://schemas.microsoft.com/office/drawing/2014/main" id="{DED0ED29-FFB9-01E2-2CC6-A1F0858BDFEE}"/>
              </a:ext>
            </a:extLst>
          </p:cNvPr>
          <p:cNvSpPr>
            <a:spLocks noGrp="1"/>
          </p:cNvSpPr>
          <p:nvPr>
            <p:ph type="body" sz="quarter" idx="20"/>
          </p:nvPr>
        </p:nvSpPr>
        <p:spPr/>
        <p:txBody>
          <a:bodyPr/>
          <a:lstStyle/>
          <a:p>
            <a:r>
              <a:rPr lang="fr-FR" sz="1200" b="0" i="1"/>
              <a:t>Les hypothèses constituent des tendances basées sur la situation telle que connue au moment de leur construction.  Une situation finale différente sur l’exercice 2023 et les prévisions 2024 modifierait la valeur des ratios par la suite. </a:t>
            </a:r>
          </a:p>
        </p:txBody>
      </p:sp>
      <p:sp>
        <p:nvSpPr>
          <p:cNvPr id="7" name="Espace réservé du texte 6">
            <a:extLst>
              <a:ext uri="{FF2B5EF4-FFF2-40B4-BE49-F238E27FC236}">
                <a16:creationId xmlns:a16="http://schemas.microsoft.com/office/drawing/2014/main" id="{3FD540E2-CAFE-E6ED-38E9-8B45B1E83278}"/>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319620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0500-ECD6-6510-500E-DE7BC72F84B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203D58-083E-CE27-0AF6-2CB69A251F16}"/>
              </a:ext>
            </a:extLst>
          </p:cNvPr>
          <p:cNvSpPr>
            <a:spLocks noGrp="1"/>
          </p:cNvSpPr>
          <p:nvPr>
            <p:ph type="body" sz="quarter" idx="10"/>
          </p:nvPr>
        </p:nvSpPr>
        <p:spPr>
          <a:xfrm>
            <a:off x="546019" y="1342461"/>
            <a:ext cx="6324681" cy="304672"/>
          </a:xfrm>
        </p:spPr>
        <p:txBody>
          <a:bodyPr/>
          <a:lstStyle/>
          <a:p>
            <a:r>
              <a:rPr lang="fr-FR"/>
              <a:t>Volumes d’investissement</a:t>
            </a:r>
          </a:p>
        </p:txBody>
      </p:sp>
      <p:sp>
        <p:nvSpPr>
          <p:cNvPr id="3" name="Espace réservé du texte 2">
            <a:extLst>
              <a:ext uri="{FF2B5EF4-FFF2-40B4-BE49-F238E27FC236}">
                <a16:creationId xmlns:a16="http://schemas.microsoft.com/office/drawing/2014/main" id="{BB380CE6-A3DE-F55F-42D5-891073E5F350}"/>
              </a:ext>
            </a:extLst>
          </p:cNvPr>
          <p:cNvSpPr>
            <a:spLocks noGrp="1"/>
          </p:cNvSpPr>
          <p:nvPr>
            <p:ph type="body" sz="quarter" idx="26"/>
          </p:nvPr>
        </p:nvSpPr>
        <p:spPr/>
        <p:txBody>
          <a:bodyPr>
            <a:noAutofit/>
          </a:bodyPr>
          <a:lstStyle/>
          <a:p>
            <a:pPr algn="just"/>
            <a:r>
              <a:rPr lang="fr-FR"/>
              <a:t>L’investissement est en progression sur la période, suivant le rythme du PPI. </a:t>
            </a:r>
          </a:p>
          <a:p>
            <a:pPr algn="just"/>
            <a:r>
              <a:rPr lang="fr-FR"/>
              <a:t>L’année </a:t>
            </a:r>
            <a:r>
              <a:rPr lang="fr-FR" b="1"/>
              <a:t>2024</a:t>
            </a:r>
            <a:r>
              <a:rPr lang="fr-FR"/>
              <a:t> serait la plus importante en termes d’investissements avec près de </a:t>
            </a:r>
            <a:r>
              <a:rPr lang="fr-FR" b="1"/>
              <a:t>5,7 M€. </a:t>
            </a:r>
          </a:p>
          <a:p>
            <a:pPr algn="just"/>
            <a:r>
              <a:rPr lang="fr-FR"/>
              <a:t>La construction/rénovation de l’école Victor Hugo devra s’achever en août 2025.</a:t>
            </a:r>
          </a:p>
          <a:p>
            <a:pPr algn="just"/>
            <a:r>
              <a:rPr lang="fr-FR"/>
              <a:t>Cette année-là verra également le début des études pour les travaux pour la rénovation de l’école Jules Ferry.</a:t>
            </a:r>
          </a:p>
          <a:p>
            <a:pPr algn="just"/>
            <a:r>
              <a:rPr lang="fr-FR"/>
              <a:t>Cependant, la commune souhaite maintenir un niveau d’investissement de 1M€ à 1,5M€ par an pour ses autres équipements et bâtiments</a:t>
            </a:r>
          </a:p>
          <a:p>
            <a:pPr algn="just"/>
            <a:r>
              <a:rPr lang="fr-FR"/>
              <a:t>Le volume global représente </a:t>
            </a:r>
            <a:r>
              <a:rPr lang="fr-FR" b="1"/>
              <a:t>12,1 M€ sur la période 2024-2026 et presque 13,4 M€ en ajoutant 2027.</a:t>
            </a:r>
          </a:p>
        </p:txBody>
      </p:sp>
      <p:sp>
        <p:nvSpPr>
          <p:cNvPr id="4" name="Espace réservé du texte 3">
            <a:extLst>
              <a:ext uri="{FF2B5EF4-FFF2-40B4-BE49-F238E27FC236}">
                <a16:creationId xmlns:a16="http://schemas.microsoft.com/office/drawing/2014/main" id="{5CC6698E-1B20-9ACC-5A39-929CA6BA245A}"/>
              </a:ext>
            </a:extLst>
          </p:cNvPr>
          <p:cNvSpPr>
            <a:spLocks noGrp="1"/>
          </p:cNvSpPr>
          <p:nvPr>
            <p:ph type="body" sz="quarter" idx="33"/>
          </p:nvPr>
        </p:nvSpPr>
        <p:spPr/>
        <p:txBody>
          <a:bodyPr/>
          <a:lstStyle/>
          <a:p>
            <a:r>
              <a:rPr lang="fr-FR"/>
              <a:t>Un volume d’investissement en hausse</a:t>
            </a:r>
          </a:p>
        </p:txBody>
      </p:sp>
      <p:sp>
        <p:nvSpPr>
          <p:cNvPr id="5" name="Espace réservé du texte 4">
            <a:extLst>
              <a:ext uri="{FF2B5EF4-FFF2-40B4-BE49-F238E27FC236}">
                <a16:creationId xmlns:a16="http://schemas.microsoft.com/office/drawing/2014/main" id="{6931F596-3A62-4C0D-6D81-5DFF6354130E}"/>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FC337233-79CD-0A3B-4D3B-44EE0105EBBC}"/>
              </a:ext>
            </a:extLst>
          </p:cNvPr>
          <p:cNvSpPr>
            <a:spLocks noGrp="1"/>
          </p:cNvSpPr>
          <p:nvPr>
            <p:ph type="body" sz="quarter" idx="4294967295"/>
          </p:nvPr>
        </p:nvSpPr>
        <p:spPr/>
        <p:txBody>
          <a:bodyPr/>
          <a:lstStyle/>
          <a:p>
            <a:endParaRPr lang="fr-FR"/>
          </a:p>
        </p:txBody>
      </p:sp>
      <p:pic>
        <p:nvPicPr>
          <p:cNvPr id="11" name="Espace réservé pour une image  10">
            <a:extLst>
              <a:ext uri="{FF2B5EF4-FFF2-40B4-BE49-F238E27FC236}">
                <a16:creationId xmlns:a16="http://schemas.microsoft.com/office/drawing/2014/main" id="{BE40A91E-97C2-184A-980C-5F49016C25C2}"/>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3415011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EBE04-CDD5-080A-5FCC-86F2E52ACC31}"/>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1BF738A6-475C-8229-3F7F-9D603758647C}"/>
              </a:ext>
            </a:extLst>
          </p:cNvPr>
          <p:cNvSpPr>
            <a:spLocks noGrp="1"/>
          </p:cNvSpPr>
          <p:nvPr>
            <p:ph type="body" sz="quarter" idx="10"/>
          </p:nvPr>
        </p:nvSpPr>
        <p:spPr/>
        <p:txBody>
          <a:bodyPr/>
          <a:lstStyle/>
          <a:p>
            <a:r>
              <a:rPr lang="fr-FR" sz="1800" b="1"/>
              <a:t>PERSPECTIVES D’ÉVOLUTION 2023 - 2026</a:t>
            </a:r>
          </a:p>
        </p:txBody>
      </p:sp>
      <p:sp>
        <p:nvSpPr>
          <p:cNvPr id="5" name="Espace réservé du texte 4">
            <a:extLst>
              <a:ext uri="{FF2B5EF4-FFF2-40B4-BE49-F238E27FC236}">
                <a16:creationId xmlns:a16="http://schemas.microsoft.com/office/drawing/2014/main" id="{492D19D2-9F27-4553-8640-F2D0AABEC64B}"/>
              </a:ext>
            </a:extLst>
          </p:cNvPr>
          <p:cNvSpPr>
            <a:spLocks noGrp="1"/>
          </p:cNvSpPr>
          <p:nvPr>
            <p:ph type="body" sz="quarter" idx="19"/>
          </p:nvPr>
        </p:nvSpPr>
        <p:spPr/>
        <p:txBody>
          <a:bodyPr/>
          <a:lstStyle/>
          <a:p>
            <a:r>
              <a:rPr lang="fr-FR" sz="1600" b="1"/>
              <a:t>Présentation du PPI</a:t>
            </a:r>
          </a:p>
        </p:txBody>
      </p:sp>
      <p:sp>
        <p:nvSpPr>
          <p:cNvPr id="6" name="Espace réservé du texte 5">
            <a:extLst>
              <a:ext uri="{FF2B5EF4-FFF2-40B4-BE49-F238E27FC236}">
                <a16:creationId xmlns:a16="http://schemas.microsoft.com/office/drawing/2014/main" id="{BF33FA33-21C5-EA65-18AC-CCAFE999B89A}"/>
              </a:ext>
            </a:extLst>
          </p:cNvPr>
          <p:cNvSpPr>
            <a:spLocks noGrp="1"/>
          </p:cNvSpPr>
          <p:nvPr>
            <p:ph type="body" sz="quarter" idx="4294967295"/>
          </p:nvPr>
        </p:nvSpPr>
        <p:spPr/>
        <p:txBody>
          <a:bodyPr/>
          <a:lstStyle/>
          <a:p>
            <a:endParaRPr lang="fr-FR"/>
          </a:p>
        </p:txBody>
      </p:sp>
      <p:pic>
        <p:nvPicPr>
          <p:cNvPr id="10" name="Espace réservé du contenu 9">
            <a:extLst>
              <a:ext uri="{FF2B5EF4-FFF2-40B4-BE49-F238E27FC236}">
                <a16:creationId xmlns:a16="http://schemas.microsoft.com/office/drawing/2014/main" id="{0AEAA335-A32B-A745-AF31-DA41089CDE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427038" y="2451819"/>
            <a:ext cx="9872662" cy="4049861"/>
          </a:xfrm>
        </p:spPr>
      </p:pic>
    </p:spTree>
    <p:extLst>
      <p:ext uri="{BB962C8B-B14F-4D97-AF65-F5344CB8AC3E}">
        <p14:creationId xmlns:p14="http://schemas.microsoft.com/office/powerpoint/2010/main" val="1906692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3402-A91F-3D0F-4359-8988D528C73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414F495-1546-A212-767C-B8B37C73FE66}"/>
              </a:ext>
            </a:extLst>
          </p:cNvPr>
          <p:cNvSpPr>
            <a:spLocks noGrp="1"/>
          </p:cNvSpPr>
          <p:nvPr>
            <p:ph type="body" sz="quarter" idx="10"/>
          </p:nvPr>
        </p:nvSpPr>
        <p:spPr>
          <a:xfrm>
            <a:off x="546019" y="1342461"/>
            <a:ext cx="6324681" cy="304672"/>
          </a:xfrm>
        </p:spPr>
        <p:txBody>
          <a:bodyPr/>
          <a:lstStyle/>
          <a:p>
            <a:r>
              <a:rPr lang="fr-FR" sz="1600" b="1"/>
              <a:t>Financement des investissements</a:t>
            </a:r>
          </a:p>
        </p:txBody>
      </p:sp>
      <p:sp>
        <p:nvSpPr>
          <p:cNvPr id="3" name="Espace réservé du texte 2">
            <a:extLst>
              <a:ext uri="{FF2B5EF4-FFF2-40B4-BE49-F238E27FC236}">
                <a16:creationId xmlns:a16="http://schemas.microsoft.com/office/drawing/2014/main" id="{5A46922F-F8F1-B729-C18B-C02B2BF0C1AA}"/>
              </a:ext>
            </a:extLst>
          </p:cNvPr>
          <p:cNvSpPr>
            <a:spLocks noGrp="1"/>
          </p:cNvSpPr>
          <p:nvPr>
            <p:ph type="body" sz="quarter" idx="26"/>
          </p:nvPr>
        </p:nvSpPr>
        <p:spPr>
          <a:xfrm>
            <a:off x="7491889" y="2291842"/>
            <a:ext cx="2827870" cy="4647878"/>
          </a:xfrm>
        </p:spPr>
        <p:txBody>
          <a:bodyPr>
            <a:normAutofit fontScale="92500" lnSpcReduction="10000"/>
          </a:bodyPr>
          <a:lstStyle/>
          <a:p>
            <a:pPr algn="just"/>
            <a:r>
              <a:rPr lang="fr-FR" sz="1600"/>
              <a:t>Sans recours à l’emprunt les dépenses d’investissement sont couvertes en premier lieu par </a:t>
            </a:r>
            <a:r>
              <a:rPr lang="fr-FR" sz="1600" b="1"/>
              <a:t>l’autofinancement</a:t>
            </a:r>
            <a:r>
              <a:rPr lang="fr-FR" sz="1600"/>
              <a:t> (</a:t>
            </a:r>
            <a:r>
              <a:rPr lang="fr-FR" sz="1600" b="1"/>
              <a:t>CAF</a:t>
            </a:r>
            <a:r>
              <a:rPr lang="fr-FR" sz="1600"/>
              <a:t> </a:t>
            </a:r>
            <a:r>
              <a:rPr lang="fr-FR" sz="1600" b="1"/>
              <a:t>nette</a:t>
            </a:r>
            <a:r>
              <a:rPr lang="fr-FR" sz="1600"/>
              <a:t>) et par les </a:t>
            </a:r>
            <a:r>
              <a:rPr lang="fr-FR" sz="1600" b="1"/>
              <a:t>recettes d’investissement </a:t>
            </a:r>
            <a:r>
              <a:rPr lang="fr-FR" sz="1600"/>
              <a:t>(</a:t>
            </a:r>
            <a:r>
              <a:rPr lang="fr-FR" sz="1600" b="1"/>
              <a:t>FCTVA</a:t>
            </a:r>
            <a:r>
              <a:rPr lang="fr-FR" sz="1600"/>
              <a:t> et </a:t>
            </a:r>
            <a:r>
              <a:rPr lang="fr-FR" sz="1600" b="1"/>
              <a:t>subventions</a:t>
            </a:r>
            <a:r>
              <a:rPr lang="fr-FR" sz="1600"/>
              <a:t> principalement). </a:t>
            </a:r>
          </a:p>
          <a:p>
            <a:pPr algn="just"/>
            <a:r>
              <a:rPr lang="fr-FR" sz="1600"/>
              <a:t>Une fois ces ressources épuisées c’est le </a:t>
            </a:r>
            <a:r>
              <a:rPr lang="fr-FR" sz="1600" b="1"/>
              <a:t>fonds de roulement </a:t>
            </a:r>
            <a:r>
              <a:rPr lang="fr-FR" sz="1600"/>
              <a:t>(résultat de clôture reporté de l’année n-1) qui sert à couvrir le reste des dépenses. </a:t>
            </a:r>
          </a:p>
          <a:p>
            <a:pPr algn="just"/>
            <a:r>
              <a:rPr lang="fr-FR" sz="1600"/>
              <a:t> </a:t>
            </a:r>
          </a:p>
          <a:p>
            <a:pPr algn="just"/>
            <a:r>
              <a:rPr lang="fr-FR" sz="1600"/>
              <a:t>Nous arrivons à la fin du cycle du Plan Pluriannuel d’Investissement lancé en 2021 et qui aura permis de réaliser quasiment l’intégralité des investissements envisagés</a:t>
            </a:r>
          </a:p>
        </p:txBody>
      </p:sp>
      <p:sp>
        <p:nvSpPr>
          <p:cNvPr id="4" name="Espace réservé du texte 3">
            <a:extLst>
              <a:ext uri="{FF2B5EF4-FFF2-40B4-BE49-F238E27FC236}">
                <a16:creationId xmlns:a16="http://schemas.microsoft.com/office/drawing/2014/main" id="{D804EA30-82B7-64C0-DAA3-451374D2DC9D}"/>
              </a:ext>
            </a:extLst>
          </p:cNvPr>
          <p:cNvSpPr>
            <a:spLocks noGrp="1"/>
          </p:cNvSpPr>
          <p:nvPr>
            <p:ph type="body" sz="quarter" idx="33"/>
          </p:nvPr>
        </p:nvSpPr>
        <p:spPr>
          <a:xfrm>
            <a:off x="7491889" y="1804170"/>
            <a:ext cx="2827870" cy="487672"/>
          </a:xfrm>
        </p:spPr>
        <p:txBody>
          <a:bodyPr/>
          <a:lstStyle/>
          <a:p>
            <a:r>
              <a:rPr lang="fr-FR" sz="1400"/>
              <a:t>Un financement par le fonds de roulement </a:t>
            </a:r>
          </a:p>
        </p:txBody>
      </p:sp>
      <p:sp>
        <p:nvSpPr>
          <p:cNvPr id="5" name="Espace réservé du texte 4">
            <a:extLst>
              <a:ext uri="{FF2B5EF4-FFF2-40B4-BE49-F238E27FC236}">
                <a16:creationId xmlns:a16="http://schemas.microsoft.com/office/drawing/2014/main" id="{31CCB2B2-E69A-7BEB-116F-A9A9E714542B}"/>
              </a:ext>
            </a:extLst>
          </p:cNvPr>
          <p:cNvSpPr>
            <a:spLocks noGrp="1"/>
          </p:cNvSpPr>
          <p:nvPr>
            <p:ph type="body" sz="quarter" idx="34"/>
          </p:nvPr>
        </p:nvSpPr>
        <p:spPr/>
        <p:txBody>
          <a:bodyPr/>
          <a:lstStyle/>
          <a:p>
            <a:r>
              <a:rPr lang="fr-FR" sz="1800" b="1"/>
              <a:t>PERSPECTIVES D’ÉVOLUTION 2023 - 2026</a:t>
            </a:r>
          </a:p>
        </p:txBody>
      </p:sp>
      <p:sp>
        <p:nvSpPr>
          <p:cNvPr id="6" name="Espace réservé du texte 5">
            <a:extLst>
              <a:ext uri="{FF2B5EF4-FFF2-40B4-BE49-F238E27FC236}">
                <a16:creationId xmlns:a16="http://schemas.microsoft.com/office/drawing/2014/main" id="{66CB8CAB-FCB5-0067-1402-84EC9CF722D4}"/>
              </a:ext>
            </a:extLst>
          </p:cNvPr>
          <p:cNvSpPr>
            <a:spLocks noGrp="1"/>
          </p:cNvSpPr>
          <p:nvPr>
            <p:ph type="body" sz="quarter" idx="4294967295"/>
          </p:nvPr>
        </p:nvSpPr>
        <p:spPr/>
        <p:txBody>
          <a:bodyPr/>
          <a:lstStyle/>
          <a:p>
            <a:endParaRPr lang="fr-FR"/>
          </a:p>
        </p:txBody>
      </p:sp>
      <p:pic>
        <p:nvPicPr>
          <p:cNvPr id="11" name="Espace réservé pour une image  10">
            <a:extLst>
              <a:ext uri="{FF2B5EF4-FFF2-40B4-BE49-F238E27FC236}">
                <a16:creationId xmlns:a16="http://schemas.microsoft.com/office/drawing/2014/main" id="{1EE990F3-794C-E64E-888E-7D9ADC395BDD}"/>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687" r="-1687"/>
          <a:stretch/>
        </p:blipFill>
        <p:spPr/>
      </p:pic>
    </p:spTree>
    <p:extLst>
      <p:ext uri="{BB962C8B-B14F-4D97-AF65-F5344CB8AC3E}">
        <p14:creationId xmlns:p14="http://schemas.microsoft.com/office/powerpoint/2010/main" val="3599562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CD0EA-AA29-908D-05D2-A0DC9F7F102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BD1E717-A763-E419-98DC-E78C97B76C52}"/>
              </a:ext>
            </a:extLst>
          </p:cNvPr>
          <p:cNvSpPr>
            <a:spLocks noGrp="1"/>
          </p:cNvSpPr>
          <p:nvPr>
            <p:ph type="body" sz="quarter" idx="10"/>
          </p:nvPr>
        </p:nvSpPr>
        <p:spPr>
          <a:xfrm>
            <a:off x="546019" y="1342461"/>
            <a:ext cx="6324681" cy="304672"/>
          </a:xfrm>
        </p:spPr>
        <p:txBody>
          <a:bodyPr/>
          <a:lstStyle/>
          <a:p>
            <a:r>
              <a:rPr lang="fr-FR" sz="1600" b="1"/>
              <a:t>Dette et capacité de désendettement</a:t>
            </a:r>
          </a:p>
        </p:txBody>
      </p:sp>
      <p:sp>
        <p:nvSpPr>
          <p:cNvPr id="3" name="Espace réservé du texte 2">
            <a:extLst>
              <a:ext uri="{FF2B5EF4-FFF2-40B4-BE49-F238E27FC236}">
                <a16:creationId xmlns:a16="http://schemas.microsoft.com/office/drawing/2014/main" id="{F9D4D3E2-E8BE-4B5C-EE1E-4C2C8F9D8E1C}"/>
              </a:ext>
            </a:extLst>
          </p:cNvPr>
          <p:cNvSpPr>
            <a:spLocks noGrp="1"/>
          </p:cNvSpPr>
          <p:nvPr>
            <p:ph type="body" sz="quarter" idx="26"/>
          </p:nvPr>
        </p:nvSpPr>
        <p:spPr/>
        <p:txBody>
          <a:bodyPr>
            <a:normAutofit/>
          </a:bodyPr>
          <a:lstStyle/>
          <a:p>
            <a:r>
              <a:rPr lang="fr-FR" sz="1400"/>
              <a:t>Sans faire appel à de nouveaux emprunts sur la période </a:t>
            </a:r>
            <a:r>
              <a:rPr lang="fr-FR" sz="1400" b="1"/>
              <a:t>la commune se désendette</a:t>
            </a:r>
            <a:r>
              <a:rPr lang="fr-FR" sz="1400"/>
              <a:t> nécessairement. </a:t>
            </a:r>
          </a:p>
          <a:p>
            <a:endParaRPr lang="fr-FR" sz="1400"/>
          </a:p>
          <a:p>
            <a:r>
              <a:rPr lang="fr-FR" sz="1400"/>
              <a:t>L’encours de dette diminue de -</a:t>
            </a:r>
            <a:r>
              <a:rPr lang="fr-FR" sz="1400" b="1"/>
              <a:t>9 % par an. </a:t>
            </a:r>
          </a:p>
        </p:txBody>
      </p:sp>
      <p:sp>
        <p:nvSpPr>
          <p:cNvPr id="4" name="Espace réservé du texte 3">
            <a:extLst>
              <a:ext uri="{FF2B5EF4-FFF2-40B4-BE49-F238E27FC236}">
                <a16:creationId xmlns:a16="http://schemas.microsoft.com/office/drawing/2014/main" id="{49007955-A36A-153B-5C18-831286CE57B0}"/>
              </a:ext>
            </a:extLst>
          </p:cNvPr>
          <p:cNvSpPr>
            <a:spLocks noGrp="1"/>
          </p:cNvSpPr>
          <p:nvPr>
            <p:ph type="body" sz="quarter" idx="33"/>
          </p:nvPr>
        </p:nvSpPr>
        <p:spPr>
          <a:xfrm>
            <a:off x="7491889" y="1804169"/>
            <a:ext cx="2827870" cy="497729"/>
          </a:xfrm>
        </p:spPr>
        <p:txBody>
          <a:bodyPr/>
          <a:lstStyle/>
          <a:p>
            <a:r>
              <a:rPr lang="fr-FR" sz="1400"/>
              <a:t>Désendettent sans recours à l’emprunt</a:t>
            </a:r>
          </a:p>
        </p:txBody>
      </p:sp>
      <p:sp>
        <p:nvSpPr>
          <p:cNvPr id="5" name="Espace réservé du texte 4">
            <a:extLst>
              <a:ext uri="{FF2B5EF4-FFF2-40B4-BE49-F238E27FC236}">
                <a16:creationId xmlns:a16="http://schemas.microsoft.com/office/drawing/2014/main" id="{DEF799E5-FB59-C7C9-0EF8-935F04A478D8}"/>
              </a:ext>
            </a:extLst>
          </p:cNvPr>
          <p:cNvSpPr>
            <a:spLocks noGrp="1"/>
          </p:cNvSpPr>
          <p:nvPr>
            <p:ph type="body" sz="quarter" idx="34"/>
          </p:nvPr>
        </p:nvSpPr>
        <p:spPr/>
        <p:txBody>
          <a:bodyPr/>
          <a:lstStyle/>
          <a:p>
            <a:r>
              <a:rPr lang="fr-FR" b="1"/>
              <a:t>PERSPECTIVES D’ÉVOLUTION 2023 - 2026</a:t>
            </a:r>
          </a:p>
        </p:txBody>
      </p:sp>
      <p:sp>
        <p:nvSpPr>
          <p:cNvPr id="6" name="Espace réservé du texte 5">
            <a:extLst>
              <a:ext uri="{FF2B5EF4-FFF2-40B4-BE49-F238E27FC236}">
                <a16:creationId xmlns:a16="http://schemas.microsoft.com/office/drawing/2014/main" id="{01386756-F343-2F36-2FAA-232644DBCE61}"/>
              </a:ext>
            </a:extLst>
          </p:cNvPr>
          <p:cNvSpPr>
            <a:spLocks noGrp="1"/>
          </p:cNvSpPr>
          <p:nvPr>
            <p:ph type="body" sz="quarter" idx="4294967295"/>
          </p:nvPr>
        </p:nvSpPr>
        <p:spPr/>
        <p:txBody>
          <a:bodyPr/>
          <a:lstStyle/>
          <a:p>
            <a:endParaRPr lang="fr-FR"/>
          </a:p>
        </p:txBody>
      </p:sp>
      <p:pic>
        <p:nvPicPr>
          <p:cNvPr id="10" name="Espace réservé pour une image  9" descr="Une image contenant texte, capture d’écran, diagramme, ligne&#10;&#10;Description générée automatiquement">
            <a:extLst>
              <a:ext uri="{FF2B5EF4-FFF2-40B4-BE49-F238E27FC236}">
                <a16:creationId xmlns:a16="http://schemas.microsoft.com/office/drawing/2014/main" id="{3F57DF01-E581-01DD-89F5-87BAF31634D6}"/>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31" r="-431"/>
          <a:stretch/>
        </p:blipFill>
        <p:spPr/>
      </p:pic>
    </p:spTree>
    <p:extLst>
      <p:ext uri="{BB962C8B-B14F-4D97-AF65-F5344CB8AC3E}">
        <p14:creationId xmlns:p14="http://schemas.microsoft.com/office/powerpoint/2010/main" val="185346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EFD06-E516-5C4C-985D-1EA018621F16}"/>
              </a:ext>
            </a:extLst>
          </p:cNvPr>
          <p:cNvSpPr>
            <a:spLocks noGrp="1"/>
          </p:cNvSpPr>
          <p:nvPr>
            <p:ph type="title"/>
          </p:nvPr>
        </p:nvSpPr>
        <p:spPr/>
        <p:txBody>
          <a:bodyPr/>
          <a:lstStyle/>
          <a:p>
            <a:endParaRPr lang="fr-FR"/>
          </a:p>
        </p:txBody>
      </p:sp>
      <p:pic>
        <p:nvPicPr>
          <p:cNvPr id="8" name="Espace réservé du contenu 7">
            <a:extLst>
              <a:ext uri="{FF2B5EF4-FFF2-40B4-BE49-F238E27FC236}">
                <a16:creationId xmlns:a16="http://schemas.microsoft.com/office/drawing/2014/main" id="{8E12C0F4-20DA-6249-9248-9DA9A1AEFA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16004" y="1971675"/>
            <a:ext cx="9094730" cy="5010150"/>
          </a:xfrm>
        </p:spPr>
      </p:pic>
      <p:sp>
        <p:nvSpPr>
          <p:cNvPr id="5" name="Espace réservé du texte 4">
            <a:extLst>
              <a:ext uri="{FF2B5EF4-FFF2-40B4-BE49-F238E27FC236}">
                <a16:creationId xmlns:a16="http://schemas.microsoft.com/office/drawing/2014/main" id="{1A3D013B-C0CE-8E41-AC3C-E541DBCDC482}"/>
              </a:ext>
            </a:extLst>
          </p:cNvPr>
          <p:cNvSpPr>
            <a:spLocks noGrp="1"/>
          </p:cNvSpPr>
          <p:nvPr>
            <p:ph type="body" sz="quarter" idx="19"/>
          </p:nvPr>
        </p:nvSpPr>
        <p:spPr/>
        <p:txBody>
          <a:bodyPr/>
          <a:lstStyle/>
          <a:p>
            <a:r>
              <a:rPr lang="fr-FR" b="1"/>
              <a:t>VUE D’ENSEMBLE DES ÉQUILIBRES FINANCIERS</a:t>
            </a:r>
          </a:p>
        </p:txBody>
      </p:sp>
      <p:sp>
        <p:nvSpPr>
          <p:cNvPr id="6" name="Espace réservé du texte 5">
            <a:extLst>
              <a:ext uri="{FF2B5EF4-FFF2-40B4-BE49-F238E27FC236}">
                <a16:creationId xmlns:a16="http://schemas.microsoft.com/office/drawing/2014/main" id="{EE13A6FE-B8D8-7F46-AD68-A04B5083FF57}"/>
              </a:ext>
            </a:extLst>
          </p:cNvPr>
          <p:cNvSpPr>
            <a:spLocks noGrp="1"/>
          </p:cNvSpPr>
          <p:nvPr>
            <p:ph type="body" sz="quarter" idx="4294967295"/>
          </p:nvPr>
        </p:nvSpPr>
        <p:spPr/>
        <p:txBody>
          <a:bodyPr/>
          <a:lstStyle/>
          <a:p>
            <a:endParaRPr lang="fr-FR"/>
          </a:p>
        </p:txBody>
      </p:sp>
      <p:sp>
        <p:nvSpPr>
          <p:cNvPr id="9" name="Espace réservé du texte 4">
            <a:extLst>
              <a:ext uri="{FF2B5EF4-FFF2-40B4-BE49-F238E27FC236}">
                <a16:creationId xmlns:a16="http://schemas.microsoft.com/office/drawing/2014/main" id="{01772DA5-DF96-2047-A4AC-258607EA17D6}"/>
              </a:ext>
            </a:extLst>
          </p:cNvPr>
          <p:cNvSpPr>
            <a:spLocks noGrp="1"/>
          </p:cNvSpPr>
          <p:nvPr>
            <p:ph type="body" sz="quarter" idx="10"/>
          </p:nvPr>
        </p:nvSpPr>
        <p:spPr/>
        <p:txBody>
          <a:bodyPr/>
          <a:lstStyle/>
          <a:p>
            <a:r>
              <a:rPr lang="fr-FR" b="1"/>
              <a:t>PERSPECTIVES D’ÉVOLUTION 2023 - 2026</a:t>
            </a:r>
          </a:p>
        </p:txBody>
      </p:sp>
    </p:spTree>
    <p:extLst>
      <p:ext uri="{BB962C8B-B14F-4D97-AF65-F5344CB8AC3E}">
        <p14:creationId xmlns:p14="http://schemas.microsoft.com/office/powerpoint/2010/main" val="9694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8F07ED2-D7D2-694B-8BD6-340790314FEE}"/>
              </a:ext>
            </a:extLst>
          </p:cNvPr>
          <p:cNvSpPr>
            <a:spLocks noGrp="1"/>
          </p:cNvSpPr>
          <p:nvPr>
            <p:ph type="body" sz="quarter" idx="11"/>
          </p:nvPr>
        </p:nvSpPr>
        <p:spPr>
          <a:xfrm>
            <a:off x="698500" y="3095625"/>
            <a:ext cx="7096472" cy="2057400"/>
          </a:xfrm>
        </p:spPr>
        <p:txBody>
          <a:bodyPr/>
          <a:lstStyle/>
          <a:p>
            <a:r>
              <a:rPr lang="fr-FR"/>
              <a:t>SAUSSET-LES-PINS</a:t>
            </a:r>
          </a:p>
          <a:p>
            <a:r>
              <a:rPr lang="fr-FR"/>
              <a:t>ROB 2024</a:t>
            </a:r>
          </a:p>
        </p:txBody>
      </p:sp>
      <p:sp>
        <p:nvSpPr>
          <p:cNvPr id="4" name="Espace réservé du texte 3">
            <a:extLst>
              <a:ext uri="{FF2B5EF4-FFF2-40B4-BE49-F238E27FC236}">
                <a16:creationId xmlns:a16="http://schemas.microsoft.com/office/drawing/2014/main" id="{A543458F-6882-9049-AB7A-BFB4F91AC84A}"/>
              </a:ext>
            </a:extLst>
          </p:cNvPr>
          <p:cNvSpPr>
            <a:spLocks noGrp="1"/>
          </p:cNvSpPr>
          <p:nvPr>
            <p:ph type="body" sz="quarter" idx="12"/>
          </p:nvPr>
        </p:nvSpPr>
        <p:spPr/>
        <p:txBody>
          <a:bodyPr>
            <a:normAutofit/>
          </a:bodyPr>
          <a:lstStyle/>
          <a:p>
            <a:r>
              <a:rPr lang="fr-FR"/>
              <a:t>Antoine OUVRARD-LANET</a:t>
            </a:r>
          </a:p>
          <a:p>
            <a:endParaRPr lang="fr-FR"/>
          </a:p>
        </p:txBody>
      </p:sp>
      <p:sp>
        <p:nvSpPr>
          <p:cNvPr id="5" name="Espace réservé du texte 4">
            <a:extLst>
              <a:ext uri="{FF2B5EF4-FFF2-40B4-BE49-F238E27FC236}">
                <a16:creationId xmlns:a16="http://schemas.microsoft.com/office/drawing/2014/main" id="{E0EDA5F4-B08C-4B47-A9B1-23BDD9195E94}"/>
              </a:ext>
            </a:extLst>
          </p:cNvPr>
          <p:cNvSpPr>
            <a:spLocks noGrp="1"/>
          </p:cNvSpPr>
          <p:nvPr>
            <p:ph type="body" sz="quarter" idx="13"/>
          </p:nvPr>
        </p:nvSpPr>
        <p:spPr/>
        <p:txBody>
          <a:bodyPr>
            <a:normAutofit/>
          </a:bodyPr>
          <a:lstStyle/>
          <a:p>
            <a:r>
              <a:rPr lang="fr-FR" err="1">
                <a:latin typeface="Montserrat Light" pitchFamily="2" charset="77"/>
              </a:rPr>
              <a:t>localnovavousrepond</a:t>
            </a:r>
            <a:r>
              <a:rPr lang="fr-FR" err="1">
                <a:solidFill>
                  <a:schemeClr val="bg1"/>
                </a:solidFill>
                <a:latin typeface="Montserrat Light" pitchFamily="2" charset="77"/>
              </a:rPr>
              <a:t>@localnova.fr</a:t>
            </a:r>
            <a:endParaRPr lang="fr-FR">
              <a:solidFill>
                <a:schemeClr val="bg1"/>
              </a:solidFill>
              <a:latin typeface="Montserrat Light" pitchFamily="2" charset="77"/>
            </a:endParaRPr>
          </a:p>
        </p:txBody>
      </p:sp>
      <p:sp>
        <p:nvSpPr>
          <p:cNvPr id="6" name="Espace réservé du texte 5">
            <a:extLst>
              <a:ext uri="{FF2B5EF4-FFF2-40B4-BE49-F238E27FC236}">
                <a16:creationId xmlns:a16="http://schemas.microsoft.com/office/drawing/2014/main" id="{05E4BDC1-2169-5B42-95BB-165587646317}"/>
              </a:ext>
            </a:extLst>
          </p:cNvPr>
          <p:cNvSpPr>
            <a:spLocks noGrp="1"/>
          </p:cNvSpPr>
          <p:nvPr>
            <p:ph type="body" sz="quarter" idx="14"/>
          </p:nvPr>
        </p:nvSpPr>
        <p:spPr/>
        <p:txBody>
          <a:bodyPr>
            <a:normAutofit/>
          </a:bodyPr>
          <a:lstStyle/>
          <a:p>
            <a:r>
              <a:rPr lang="fr-FR">
                <a:solidFill>
                  <a:schemeClr val="bg1"/>
                </a:solidFill>
              </a:rPr>
              <a:t>09 72 12 09 91</a:t>
            </a:r>
          </a:p>
        </p:txBody>
      </p:sp>
      <p:pic>
        <p:nvPicPr>
          <p:cNvPr id="11" name="Espace réservé pour une image  10" descr="Une image contenant texte, Graphique, affiche, graphisme&#10;&#10;Description générée automatiquement">
            <a:extLst>
              <a:ext uri="{FF2B5EF4-FFF2-40B4-BE49-F238E27FC236}">
                <a16:creationId xmlns:a16="http://schemas.microsoft.com/office/drawing/2014/main" id="{42B47728-64AC-2F37-F253-1D22FED49A1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7146" t="4986" r="-41085" b="5259"/>
          <a:stretch/>
        </p:blipFill>
        <p:spPr>
          <a:xfrm>
            <a:off x="7683352" y="1044638"/>
            <a:ext cx="1727496" cy="1296144"/>
          </a:xfrm>
        </p:spPr>
      </p:pic>
    </p:spTree>
    <p:extLst>
      <p:ext uri="{BB962C8B-B14F-4D97-AF65-F5344CB8AC3E}">
        <p14:creationId xmlns:p14="http://schemas.microsoft.com/office/powerpoint/2010/main" val="168198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50F60-4CFA-6AB5-C364-B573FEBCB19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131874-200E-7C6A-C31F-862C20BC0956}"/>
              </a:ext>
            </a:extLst>
          </p:cNvPr>
          <p:cNvSpPr>
            <a:spLocks noGrp="1"/>
          </p:cNvSpPr>
          <p:nvPr>
            <p:ph idx="1"/>
          </p:nvPr>
        </p:nvSpPr>
        <p:spPr>
          <a:xfrm>
            <a:off x="427023" y="1647826"/>
            <a:ext cx="9872675" cy="5589984"/>
          </a:xfrm>
        </p:spPr>
        <p:txBody>
          <a:bodyPr/>
          <a:lstStyle/>
          <a:p>
            <a:pPr algn="just"/>
            <a:r>
              <a:rPr lang="fr-FR">
                <a:latin typeface="PT Sans" panose="020B0503020203020204" pitchFamily="34" charset="77"/>
              </a:rPr>
              <a:t>Croissance </a:t>
            </a:r>
            <a:r>
              <a:rPr lang="fr-FR" sz="1600">
                <a:latin typeface="PT Sans" panose="020B0503020203020204" pitchFamily="34" charset="77"/>
              </a:rPr>
              <a:t>:</a:t>
            </a:r>
            <a:r>
              <a:rPr lang="fr-FR" sz="1600" b="0">
                <a:latin typeface="PT Sans" panose="020B0503020203020204" pitchFamily="34" charset="77"/>
              </a:rPr>
              <a:t> les premières estimations donnent un taux de croissance pour l’année 2023 aux alentours de </a:t>
            </a:r>
            <a:r>
              <a:rPr lang="fr-FR" sz="1600">
                <a:latin typeface="PT Sans" panose="020B0503020203020204" pitchFamily="34" charset="77"/>
              </a:rPr>
              <a:t>+1 %.</a:t>
            </a:r>
          </a:p>
          <a:p>
            <a:pPr algn="just"/>
            <a:r>
              <a:rPr lang="fr-FR" sz="1600" b="0">
                <a:latin typeface="PT Sans" panose="020B0503020203020204" pitchFamily="34" charset="77"/>
              </a:rPr>
              <a:t>La note de présentation du PLF par le gouvernement prévoit une progression à </a:t>
            </a:r>
            <a:r>
              <a:rPr lang="fr-FR" sz="1600">
                <a:latin typeface="PT Sans" panose="020B0503020203020204" pitchFamily="34" charset="77"/>
              </a:rPr>
              <a:t>+1,4 % </a:t>
            </a:r>
            <a:r>
              <a:rPr lang="fr-FR" sz="1600" b="0">
                <a:latin typeface="PT Sans" panose="020B0503020203020204" pitchFamily="34" charset="77"/>
              </a:rPr>
              <a:t>pour 2024, la Banque de France anticipe plutôt une croissance stable avec </a:t>
            </a:r>
            <a:r>
              <a:rPr lang="fr-FR" sz="1600">
                <a:latin typeface="PT Sans" panose="020B0503020203020204" pitchFamily="34" charset="77"/>
              </a:rPr>
              <a:t>+0,9 %. </a:t>
            </a:r>
          </a:p>
          <a:p>
            <a:pPr algn="just"/>
            <a:endParaRPr lang="fr-FR" sz="1600" b="0">
              <a:latin typeface="PT Sans" panose="020B0503020203020204" pitchFamily="34" charset="77"/>
            </a:endParaRPr>
          </a:p>
          <a:p>
            <a:pPr algn="just"/>
            <a:r>
              <a:rPr lang="fr-FR">
                <a:latin typeface="PT Sans" panose="020B0503020203020204" pitchFamily="34" charset="77"/>
              </a:rPr>
              <a:t>Inflation (IPCH) </a:t>
            </a:r>
            <a:r>
              <a:rPr lang="fr-FR" sz="1600">
                <a:latin typeface="PT Sans" panose="020B0503020203020204" pitchFamily="34" charset="77"/>
              </a:rPr>
              <a:t>: </a:t>
            </a:r>
            <a:r>
              <a:rPr lang="fr-FR" sz="1600" b="0">
                <a:latin typeface="PT Sans" panose="020B0503020203020204" pitchFamily="34" charset="77"/>
              </a:rPr>
              <a:t>L’indice IPCH publié par l’INSEE à fin novembre est égal à </a:t>
            </a:r>
            <a:r>
              <a:rPr lang="fr-FR" sz="1600" b="1">
                <a:latin typeface="PT Sans" panose="020B0503020203020204" pitchFamily="34" charset="77"/>
              </a:rPr>
              <a:t>+3,9 %</a:t>
            </a:r>
            <a:r>
              <a:rPr lang="fr-FR" sz="1600">
                <a:latin typeface="PT Sans" panose="020B0503020203020204" pitchFamily="34" charset="77"/>
              </a:rPr>
              <a:t>. </a:t>
            </a:r>
            <a:r>
              <a:rPr lang="fr-FR" sz="1600" b="0">
                <a:latin typeface="PT Sans" panose="020B0503020203020204" pitchFamily="34" charset="77"/>
              </a:rPr>
              <a:t>Pour 2024 un ralentissement à </a:t>
            </a:r>
            <a:r>
              <a:rPr lang="fr-FR" sz="1600" b="1">
                <a:latin typeface="PT Sans" panose="020B0503020203020204" pitchFamily="34" charset="77"/>
              </a:rPr>
              <a:t>+2,6 % </a:t>
            </a:r>
            <a:r>
              <a:rPr lang="fr-FR" sz="1600" b="0">
                <a:latin typeface="PT Sans" panose="020B0503020203020204" pitchFamily="34" charset="77"/>
              </a:rPr>
              <a:t>est attendu. Cet indice constituera la base de la revalorisation annuelle des bases fiscales. </a:t>
            </a:r>
            <a:r>
              <a:rPr lang="fr-FR" sz="1600">
                <a:latin typeface="PT Sans" panose="020B0503020203020204" pitchFamily="34" charset="77"/>
              </a:rPr>
              <a:t>  </a:t>
            </a:r>
          </a:p>
          <a:p>
            <a:pPr algn="just"/>
            <a:endParaRPr lang="fr-FR" sz="1600" b="0">
              <a:latin typeface="PT Sans" panose="020B0503020203020204" pitchFamily="34" charset="77"/>
            </a:endParaRPr>
          </a:p>
          <a:p>
            <a:pPr algn="just"/>
            <a:r>
              <a:rPr lang="fr-FR">
                <a:latin typeface="PT Sans" panose="020B0503020203020204" pitchFamily="34" charset="77"/>
              </a:rPr>
              <a:t>Recettes de TVA</a:t>
            </a:r>
            <a:r>
              <a:rPr lang="fr-FR" sz="1600">
                <a:latin typeface="PT Sans" panose="020B0503020203020204" pitchFamily="34" charset="77"/>
              </a:rPr>
              <a:t> : </a:t>
            </a:r>
            <a:r>
              <a:rPr lang="fr-FR" sz="1600" b="0">
                <a:latin typeface="PT Sans" panose="020B0503020203020204" pitchFamily="34" charset="77"/>
              </a:rPr>
              <a:t>la prévision de croissance des recettes de TVA pour 2024 est de l’ordre de </a:t>
            </a:r>
            <a:r>
              <a:rPr lang="fr-FR" sz="1600">
                <a:latin typeface="PT Sans" panose="020B0503020203020204" pitchFamily="34" charset="77"/>
              </a:rPr>
              <a:t>+5%. </a:t>
            </a:r>
          </a:p>
          <a:p>
            <a:pPr algn="just"/>
            <a:endParaRPr lang="fr-FR" sz="1600" b="0">
              <a:latin typeface="PT Sans" panose="020B0503020203020204" pitchFamily="34" charset="77"/>
            </a:endParaRPr>
          </a:p>
          <a:p>
            <a:pPr algn="just"/>
            <a:r>
              <a:rPr lang="fr-FR">
                <a:latin typeface="PT Sans" panose="020B0503020203020204" pitchFamily="34" charset="77"/>
              </a:rPr>
              <a:t>Taux de chômage </a:t>
            </a:r>
            <a:r>
              <a:rPr lang="fr-FR" sz="1600">
                <a:latin typeface="PT Sans" panose="020B0503020203020204" pitchFamily="34" charset="77"/>
              </a:rPr>
              <a:t>:</a:t>
            </a:r>
            <a:r>
              <a:rPr lang="fr-FR" sz="1600" b="0">
                <a:latin typeface="PT Sans" panose="020B0503020203020204" pitchFamily="34" charset="77"/>
              </a:rPr>
              <a:t> anticipé à </a:t>
            </a:r>
            <a:r>
              <a:rPr lang="fr-FR" sz="1600">
                <a:latin typeface="PT Sans" panose="020B0503020203020204" pitchFamily="34" charset="77"/>
              </a:rPr>
              <a:t>7,2 %</a:t>
            </a:r>
            <a:r>
              <a:rPr lang="fr-FR" sz="1600" b="0">
                <a:latin typeface="PT Sans" panose="020B0503020203020204" pitchFamily="34" charset="77"/>
              </a:rPr>
              <a:t> en 2023 par la Banque de France est en légère hausse pour 2024 avec </a:t>
            </a:r>
            <a:r>
              <a:rPr lang="fr-FR" sz="1600">
                <a:latin typeface="PT Sans" panose="020B0503020203020204" pitchFamily="34" charset="77"/>
              </a:rPr>
              <a:t>7,5 %. </a:t>
            </a:r>
          </a:p>
          <a:p>
            <a:pPr algn="just"/>
            <a:endParaRPr lang="fr-FR" sz="1600" b="0">
              <a:latin typeface="PT Sans" panose="020B0503020203020204" pitchFamily="34" charset="77"/>
            </a:endParaRPr>
          </a:p>
          <a:p>
            <a:pPr algn="just"/>
            <a:r>
              <a:rPr lang="fr-FR">
                <a:latin typeface="PT Sans" panose="020B0503020203020204" pitchFamily="34" charset="77"/>
              </a:rPr>
              <a:t>Déficit public</a:t>
            </a:r>
            <a:r>
              <a:rPr lang="fr-FR" sz="1600">
                <a:latin typeface="PT Sans" panose="020B0503020203020204" pitchFamily="34" charset="77"/>
              </a:rPr>
              <a:t> : </a:t>
            </a:r>
            <a:r>
              <a:rPr lang="fr-FR" sz="1600" b="0">
                <a:latin typeface="PT Sans" panose="020B0503020203020204" pitchFamily="34" charset="77"/>
              </a:rPr>
              <a:t>2023 est anticipé à </a:t>
            </a:r>
            <a:r>
              <a:rPr lang="fr-FR" sz="1600">
                <a:latin typeface="PT Sans" panose="020B0503020203020204" pitchFamily="34" charset="77"/>
              </a:rPr>
              <a:t>4,9 % du PIB </a:t>
            </a:r>
            <a:r>
              <a:rPr lang="fr-FR" sz="1600" b="0">
                <a:latin typeface="PT Sans" panose="020B0503020203020204" pitchFamily="34" charset="77"/>
              </a:rPr>
              <a:t>en 2023 par le Gouvernement avec un objectif de </a:t>
            </a:r>
            <a:r>
              <a:rPr lang="fr-FR" sz="1600">
                <a:latin typeface="PT Sans" panose="020B0503020203020204" pitchFamily="34" charset="77"/>
              </a:rPr>
              <a:t>4,4 %</a:t>
            </a:r>
            <a:r>
              <a:rPr lang="fr-FR" sz="1600" b="0">
                <a:latin typeface="PT Sans" panose="020B0503020203020204" pitchFamily="34" charset="77"/>
              </a:rPr>
              <a:t> pour 2024. </a:t>
            </a:r>
          </a:p>
          <a:p>
            <a:pPr algn="just"/>
            <a:r>
              <a:rPr lang="fr-FR" sz="1600" b="0">
                <a:latin typeface="PT Sans" panose="020B0503020203020204" pitchFamily="34" charset="77"/>
              </a:rPr>
              <a:t>L’objectif final de la LPFP 2023-2027 étant de descendre à </a:t>
            </a:r>
            <a:r>
              <a:rPr lang="fr-FR" sz="1600">
                <a:latin typeface="PT Sans" panose="020B0503020203020204" pitchFamily="34" charset="77"/>
              </a:rPr>
              <a:t>2,7 %. </a:t>
            </a:r>
          </a:p>
          <a:p>
            <a:pPr algn="just"/>
            <a:endParaRPr lang="fr-FR" sz="1400" b="0">
              <a:latin typeface="PT Sans" panose="020B0503020203020204" pitchFamily="34" charset="77"/>
            </a:endParaRPr>
          </a:p>
          <a:p>
            <a:pPr algn="just"/>
            <a:endParaRPr lang="fr-FR" sz="1400" b="0">
              <a:latin typeface="PT Sans" panose="020B0503020203020204" pitchFamily="34" charset="77"/>
            </a:endParaRPr>
          </a:p>
          <a:p>
            <a:pPr algn="just"/>
            <a:endParaRPr lang="fr-FR" sz="1400" b="0">
              <a:latin typeface="PT Sans" panose="020B0503020203020204" pitchFamily="34" charset="77"/>
            </a:endParaRPr>
          </a:p>
        </p:txBody>
      </p:sp>
      <p:sp>
        <p:nvSpPr>
          <p:cNvPr id="4" name="Espace réservé du texte 3">
            <a:extLst>
              <a:ext uri="{FF2B5EF4-FFF2-40B4-BE49-F238E27FC236}">
                <a16:creationId xmlns:a16="http://schemas.microsoft.com/office/drawing/2014/main" id="{BC8F0820-4D14-F01C-2EAC-FD873038DA4D}"/>
              </a:ext>
            </a:extLst>
          </p:cNvPr>
          <p:cNvSpPr>
            <a:spLocks noGrp="1"/>
          </p:cNvSpPr>
          <p:nvPr>
            <p:ph type="body" sz="quarter" idx="10"/>
          </p:nvPr>
        </p:nvSpPr>
        <p:spPr/>
        <p:txBody>
          <a:bodyPr/>
          <a:lstStyle/>
          <a:p>
            <a:r>
              <a:rPr lang="fr-FR" sz="1800" b="1"/>
              <a:t>ENVIRONNEMENT MACROÉCONOMIQUE</a:t>
            </a:r>
          </a:p>
        </p:txBody>
      </p:sp>
      <p:sp>
        <p:nvSpPr>
          <p:cNvPr id="5" name="Espace réservé du texte 4">
            <a:extLst>
              <a:ext uri="{FF2B5EF4-FFF2-40B4-BE49-F238E27FC236}">
                <a16:creationId xmlns:a16="http://schemas.microsoft.com/office/drawing/2014/main" id="{C225488E-64E1-0FCF-09F3-6FF77EED7206}"/>
              </a:ext>
            </a:extLst>
          </p:cNvPr>
          <p:cNvSpPr>
            <a:spLocks noGrp="1"/>
          </p:cNvSpPr>
          <p:nvPr>
            <p:ph type="body" sz="quarter" idx="19"/>
          </p:nvPr>
        </p:nvSpPr>
        <p:spPr/>
        <p:txBody>
          <a:bodyPr/>
          <a:lstStyle/>
          <a:p>
            <a:r>
              <a:rPr lang="fr-FR" sz="1600" b="1"/>
              <a:t>Principaux indicateurs économiques</a:t>
            </a:r>
          </a:p>
        </p:txBody>
      </p:sp>
      <p:sp>
        <p:nvSpPr>
          <p:cNvPr id="6" name="Espace réservé du texte 5">
            <a:extLst>
              <a:ext uri="{FF2B5EF4-FFF2-40B4-BE49-F238E27FC236}">
                <a16:creationId xmlns:a16="http://schemas.microsoft.com/office/drawing/2014/main" id="{CA992723-0DA6-C1A5-39F7-A0D133B9AE72}"/>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20848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50F60-4CFA-6AB5-C364-B573FEBCB19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131874-200E-7C6A-C31F-862C20BC0956}"/>
              </a:ext>
            </a:extLst>
          </p:cNvPr>
          <p:cNvSpPr>
            <a:spLocks noGrp="1"/>
          </p:cNvSpPr>
          <p:nvPr>
            <p:ph idx="1"/>
          </p:nvPr>
        </p:nvSpPr>
        <p:spPr>
          <a:xfrm>
            <a:off x="427023" y="1800225"/>
            <a:ext cx="9872675" cy="5191493"/>
          </a:xfrm>
        </p:spPr>
        <p:txBody>
          <a:bodyPr/>
          <a:lstStyle/>
          <a:p>
            <a:pPr algn="just"/>
            <a:r>
              <a:rPr lang="fr-FR" sz="1600" b="0">
                <a:latin typeface="PT Sans" panose="020B0503020203020204" pitchFamily="34" charset="77"/>
              </a:rPr>
              <a:t>Le PLF 2024 affiche un objectif d’économies de l’ordre de </a:t>
            </a:r>
            <a:r>
              <a:rPr lang="fr-FR" sz="1600">
                <a:latin typeface="PT Sans" panose="020B0503020203020204" pitchFamily="34" charset="77"/>
              </a:rPr>
              <a:t>16 Md €. </a:t>
            </a:r>
          </a:p>
          <a:p>
            <a:pPr algn="just"/>
            <a:endParaRPr lang="fr-FR" sz="1600" b="0">
              <a:latin typeface="PT Sans" panose="020B0503020203020204" pitchFamily="34" charset="77"/>
            </a:endParaRPr>
          </a:p>
          <a:p>
            <a:pPr algn="just"/>
            <a:r>
              <a:rPr lang="fr-FR" sz="1600" b="0">
                <a:latin typeface="PT Sans" panose="020B0503020203020204" pitchFamily="34" charset="77"/>
              </a:rPr>
              <a:t>Dans ce même objectif de maîtrise, le PLF 2024 prévoit </a:t>
            </a:r>
            <a:r>
              <a:rPr lang="fr-FR" sz="1600">
                <a:latin typeface="PT Sans" panose="020B0503020203020204" pitchFamily="34" charset="77"/>
              </a:rPr>
              <a:t>l’échelonnement de la suppression de la CVAE</a:t>
            </a:r>
            <a:r>
              <a:rPr lang="fr-FR" sz="1600" b="0">
                <a:latin typeface="PT Sans" panose="020B0503020203020204" pitchFamily="34" charset="77"/>
              </a:rPr>
              <a:t>, qui devait initialement être effective dès 2024 ; la </a:t>
            </a:r>
            <a:r>
              <a:rPr lang="fr-FR" sz="1600">
                <a:latin typeface="PT Sans" panose="020B0503020203020204" pitchFamily="34" charset="77"/>
              </a:rPr>
              <a:t>disparition totale interviendra en 2027</a:t>
            </a:r>
            <a:r>
              <a:rPr lang="fr-FR" sz="1600" b="0">
                <a:latin typeface="PT Sans" panose="020B0503020203020204" pitchFamily="34" charset="77"/>
              </a:rPr>
              <a:t>. Cependant cela n’a pas d’impact pour les collectivités locales qui se sont déjà vu retirer intégralement le produit de cet impôt. Intercommunalités de France demande notamment au travers d’un amendement, à ce que la croissance du produit global de CVAE pendant cette période soit rendue publique et intégrée aux mécanismes de compensation à destination du bloc local. </a:t>
            </a:r>
          </a:p>
          <a:p>
            <a:pPr algn="just"/>
            <a:endParaRPr lang="fr-FR" sz="1600" b="0">
              <a:latin typeface="PT Sans" panose="020B0503020203020204" pitchFamily="34" charset="77"/>
            </a:endParaRPr>
          </a:p>
          <a:p>
            <a:pPr algn="just"/>
            <a:r>
              <a:rPr lang="fr-FR" sz="1600" b="0">
                <a:latin typeface="PT Sans" panose="020B0503020203020204" pitchFamily="34" charset="77"/>
              </a:rPr>
              <a:t>Le </a:t>
            </a:r>
            <a:r>
              <a:rPr lang="fr-FR" sz="1600">
                <a:latin typeface="PT Sans" panose="020B0503020203020204" pitchFamily="34" charset="77"/>
              </a:rPr>
              <a:t>bouclier tarifaire </a:t>
            </a:r>
            <a:r>
              <a:rPr lang="fr-FR" sz="1600" b="0">
                <a:latin typeface="PT Sans" panose="020B0503020203020204" pitchFamily="34" charset="77"/>
              </a:rPr>
              <a:t>pour les collectivités employant moins de 10 ETP, avec moins de 2 M€ de recettes et un contrat de puissance inférieur à 36KVa est cependant maintenu. </a:t>
            </a:r>
          </a:p>
          <a:p>
            <a:pPr algn="just"/>
            <a:endParaRPr lang="fr-FR" sz="1600" b="0">
              <a:latin typeface="PT Sans" panose="020B0503020203020204" pitchFamily="34" charset="77"/>
            </a:endParaRPr>
          </a:p>
          <a:p>
            <a:pPr algn="just"/>
            <a:r>
              <a:rPr lang="fr-FR" sz="1600" b="0">
                <a:latin typeface="PT Sans" panose="020B0503020203020204" pitchFamily="34" charset="77"/>
              </a:rPr>
              <a:t>Enfin, Le PLF a été adopté devant l’assemblée grâce à l’usage répété de </a:t>
            </a:r>
            <a:r>
              <a:rPr lang="fr-FR" sz="1600">
                <a:latin typeface="PT Sans" panose="020B0503020203020204" pitchFamily="34" charset="77"/>
              </a:rPr>
              <a:t>l’article 49.3 de la Constitution</a:t>
            </a:r>
            <a:r>
              <a:rPr lang="fr-FR" sz="1600" b="0">
                <a:latin typeface="PT Sans" panose="020B0503020203020204" pitchFamily="34" charset="77"/>
              </a:rPr>
              <a:t>. Une première fois sur le volet « recettes » </a:t>
            </a:r>
            <a:r>
              <a:rPr lang="fr-FR" sz="1600">
                <a:latin typeface="PT Sans" panose="020B0503020203020204" pitchFamily="34" charset="77"/>
              </a:rPr>
              <a:t>le 18 octobre</a:t>
            </a:r>
            <a:r>
              <a:rPr lang="fr-FR" sz="1600" b="0">
                <a:latin typeface="PT Sans" panose="020B0503020203020204" pitchFamily="34" charset="77"/>
              </a:rPr>
              <a:t>, puis une seconde fois sur le volet « dépenses » </a:t>
            </a:r>
            <a:r>
              <a:rPr lang="fr-FR" sz="1600">
                <a:latin typeface="PT Sans" panose="020B0503020203020204" pitchFamily="34" charset="77"/>
              </a:rPr>
              <a:t>le 7 novembre </a:t>
            </a:r>
            <a:r>
              <a:rPr lang="fr-FR" sz="1600" b="0">
                <a:latin typeface="PT Sans" panose="020B0503020203020204" pitchFamily="34" charset="77"/>
              </a:rPr>
              <a:t>après une courte semaine de débats seulement. </a:t>
            </a:r>
          </a:p>
          <a:p>
            <a:pPr algn="just"/>
            <a:r>
              <a:rPr lang="fr-FR" sz="1600" b="0">
                <a:latin typeface="PT Sans" panose="020B0503020203020204" pitchFamily="34" charset="77"/>
              </a:rPr>
              <a:t>Un certain nombre d’amendements ont été retenus par le gouvernement (plus  de 5 000 déposés), qui les a donc directement analysés sans laisser beaucoup de place au débat parlementaire. </a:t>
            </a:r>
          </a:p>
          <a:p>
            <a:pPr algn="just"/>
            <a:endParaRPr lang="fr-FR" sz="1600" b="0">
              <a:latin typeface="PT Sans" panose="020B0503020203020204" pitchFamily="34" charset="77"/>
            </a:endParaRPr>
          </a:p>
          <a:p>
            <a:pPr algn="just"/>
            <a:endParaRPr lang="fr-FR" sz="1400" b="0">
              <a:latin typeface="PT Sans" panose="020B0503020203020204" pitchFamily="34" charset="77"/>
            </a:endParaRPr>
          </a:p>
          <a:p>
            <a:pPr algn="just"/>
            <a:endParaRPr lang="fr-FR" sz="1400" b="0">
              <a:latin typeface="PT Sans" panose="020B0503020203020204" pitchFamily="34" charset="77"/>
            </a:endParaRPr>
          </a:p>
          <a:p>
            <a:pPr algn="just"/>
            <a:endParaRPr lang="fr-FR" sz="1400" b="0">
              <a:latin typeface="PT Sans" panose="020B0503020203020204" pitchFamily="34" charset="77"/>
            </a:endParaRPr>
          </a:p>
          <a:p>
            <a:pPr algn="just"/>
            <a:endParaRPr lang="fr-FR" sz="1400" b="0">
              <a:latin typeface="PT Sans" panose="020B0503020203020204" pitchFamily="34" charset="77"/>
            </a:endParaRPr>
          </a:p>
          <a:p>
            <a:pPr algn="just"/>
            <a:endParaRPr lang="fr-FR" sz="1400" b="0">
              <a:latin typeface="PT Sans" panose="020B0503020203020204" pitchFamily="34" charset="77"/>
            </a:endParaRPr>
          </a:p>
        </p:txBody>
      </p:sp>
      <p:sp>
        <p:nvSpPr>
          <p:cNvPr id="4" name="Espace réservé du texte 3">
            <a:extLst>
              <a:ext uri="{FF2B5EF4-FFF2-40B4-BE49-F238E27FC236}">
                <a16:creationId xmlns:a16="http://schemas.microsoft.com/office/drawing/2014/main" id="{BC8F0820-4D14-F01C-2EAC-FD873038DA4D}"/>
              </a:ext>
            </a:extLst>
          </p:cNvPr>
          <p:cNvSpPr>
            <a:spLocks noGrp="1"/>
          </p:cNvSpPr>
          <p:nvPr>
            <p:ph type="body" sz="quarter" idx="10"/>
          </p:nvPr>
        </p:nvSpPr>
        <p:spPr/>
        <p:txBody>
          <a:bodyPr/>
          <a:lstStyle/>
          <a:p>
            <a:r>
              <a:rPr lang="fr-FR" sz="1800" b="1"/>
              <a:t>CONTEXTE ET ORIENTATIONS GÉNÉRALES </a:t>
            </a:r>
          </a:p>
        </p:txBody>
      </p:sp>
      <p:sp>
        <p:nvSpPr>
          <p:cNvPr id="5" name="Espace réservé du texte 4">
            <a:extLst>
              <a:ext uri="{FF2B5EF4-FFF2-40B4-BE49-F238E27FC236}">
                <a16:creationId xmlns:a16="http://schemas.microsoft.com/office/drawing/2014/main" id="{C225488E-64E1-0FCF-09F3-6FF77EED7206}"/>
              </a:ext>
            </a:extLst>
          </p:cNvPr>
          <p:cNvSpPr>
            <a:spLocks noGrp="1"/>
          </p:cNvSpPr>
          <p:nvPr>
            <p:ph type="body" sz="quarter" idx="19"/>
          </p:nvPr>
        </p:nvSpPr>
        <p:spPr/>
        <p:txBody>
          <a:bodyPr/>
          <a:lstStyle/>
          <a:p>
            <a:r>
              <a:rPr lang="fr-FR" sz="1600" b="1"/>
              <a:t>Une trajectoire de maîtrise des finances publiques</a:t>
            </a:r>
          </a:p>
        </p:txBody>
      </p:sp>
      <p:sp>
        <p:nvSpPr>
          <p:cNvPr id="6" name="Espace réservé du texte 5">
            <a:extLst>
              <a:ext uri="{FF2B5EF4-FFF2-40B4-BE49-F238E27FC236}">
                <a16:creationId xmlns:a16="http://schemas.microsoft.com/office/drawing/2014/main" id="{CA992723-0DA6-C1A5-39F7-A0D133B9AE72}"/>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417391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F7633-9411-32F6-0431-DC88110F04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E4F9E55-CA99-A8F8-2F0E-1B9A3E9BEE56}"/>
              </a:ext>
            </a:extLst>
          </p:cNvPr>
          <p:cNvSpPr>
            <a:spLocks noGrp="1"/>
          </p:cNvSpPr>
          <p:nvPr>
            <p:ph idx="1"/>
          </p:nvPr>
        </p:nvSpPr>
        <p:spPr>
          <a:xfrm>
            <a:off x="427023" y="1647825"/>
            <a:ext cx="9872675" cy="5661991"/>
          </a:xfrm>
        </p:spPr>
        <p:txBody>
          <a:bodyPr/>
          <a:lstStyle/>
          <a:p>
            <a:pPr algn="just"/>
            <a:r>
              <a:rPr lang="fr-FR" sz="1600">
                <a:latin typeface="PT Sans" panose="020B0503020203020204" pitchFamily="34" charset="77"/>
              </a:rPr>
              <a:t>Progression de la DGF de</a:t>
            </a:r>
            <a:r>
              <a:rPr lang="fr-FR" sz="1600" b="0">
                <a:latin typeface="PT Sans" panose="020B0503020203020204" pitchFamily="34" charset="77"/>
              </a:rPr>
              <a:t> </a:t>
            </a:r>
            <a:r>
              <a:rPr lang="fr-FR" sz="1600">
                <a:latin typeface="PT Sans" panose="020B0503020203020204" pitchFamily="34" charset="77"/>
              </a:rPr>
              <a:t>+220 M€ </a:t>
            </a:r>
            <a:r>
              <a:rPr lang="fr-FR" sz="1600" b="0">
                <a:latin typeface="PT Sans" panose="020B0503020203020204" pitchFamily="34" charset="77"/>
              </a:rPr>
              <a:t>nets qui se voit abondée pour la deuxième année consécutive avec +190 M€ pour la DGF des communes (+100 pour la DSR et +90 pour la DSU) et + 30 M€ pour dotation d’intercommunalité.  Le texte prévoit également la création d’une </a:t>
            </a:r>
            <a:r>
              <a:rPr lang="fr-FR" sz="1600">
                <a:latin typeface="PT Sans" panose="020B0503020203020204" pitchFamily="34" charset="77"/>
              </a:rPr>
              <a:t>dotation aux communes nouvelles </a:t>
            </a:r>
            <a:r>
              <a:rPr lang="fr-FR" sz="1600" b="0">
                <a:latin typeface="PT Sans" panose="020B0503020203020204" pitchFamily="34" charset="77"/>
              </a:rPr>
              <a:t>composée d’une part garantie valable 3 ans. </a:t>
            </a:r>
            <a:endParaRPr lang="fr-FR" sz="1600">
              <a:latin typeface="PT Sans" panose="020B0503020203020204" pitchFamily="34" charset="77"/>
            </a:endParaRPr>
          </a:p>
          <a:p>
            <a:pPr algn="just"/>
            <a:endParaRPr lang="fr-FR" sz="1600">
              <a:latin typeface="PT Sans" panose="020B0503020203020204" pitchFamily="34" charset="77"/>
            </a:endParaRPr>
          </a:p>
          <a:p>
            <a:pPr algn="just"/>
            <a:r>
              <a:rPr lang="fr-FR" sz="1600">
                <a:latin typeface="PT Sans" panose="020B0503020203020204" pitchFamily="34" charset="77"/>
              </a:rPr>
              <a:t>Les dotations de soutien à l’investissement Local </a:t>
            </a:r>
            <a:r>
              <a:rPr lang="fr-FR" sz="1600" b="0">
                <a:latin typeface="PT Sans" panose="020B0503020203020204" pitchFamily="34" charset="77"/>
              </a:rPr>
              <a:t> DERT, DSIL, DSID, DPV sont maintenues à leur niveau actuel pour un total de </a:t>
            </a:r>
            <a:r>
              <a:rPr lang="fr-FR" sz="1600">
                <a:latin typeface="PT Sans" panose="020B0503020203020204" pitchFamily="34" charset="77"/>
              </a:rPr>
              <a:t>2 Md €</a:t>
            </a:r>
            <a:r>
              <a:rPr lang="fr-FR" sz="1600" b="0">
                <a:latin typeface="PT Sans" panose="020B0503020203020204" pitchFamily="34" charset="77"/>
              </a:rPr>
              <a:t>. Ce soutien prévoit également un renforcement du verdissement de ces dotations. De plus dans le cadre des JO de Paris 2024 et de la transition écologique, </a:t>
            </a:r>
            <a:r>
              <a:rPr lang="fr-FR" sz="1600">
                <a:latin typeface="PT Sans" panose="020B0503020203020204" pitchFamily="34" charset="77"/>
              </a:rPr>
              <a:t>l’éligibilité au FCTVA </a:t>
            </a:r>
            <a:r>
              <a:rPr lang="fr-FR" sz="1600" b="0">
                <a:latin typeface="PT Sans" panose="020B0503020203020204" pitchFamily="34" charset="77"/>
              </a:rPr>
              <a:t>est étendue aux </a:t>
            </a:r>
            <a:r>
              <a:rPr lang="fr-FR" sz="1600">
                <a:latin typeface="PT Sans" panose="020B0503020203020204" pitchFamily="34" charset="77"/>
              </a:rPr>
              <a:t>dépenses d’aménagement de terrain</a:t>
            </a:r>
            <a:r>
              <a:rPr lang="fr-FR" sz="1600" b="0">
                <a:latin typeface="PT Sans" panose="020B0503020203020204" pitchFamily="34" charset="77"/>
              </a:rPr>
              <a:t>. </a:t>
            </a:r>
          </a:p>
          <a:p>
            <a:pPr algn="just"/>
            <a:r>
              <a:rPr lang="fr-FR" sz="1600" b="0">
                <a:latin typeface="PT Sans" panose="020B0503020203020204" pitchFamily="34" charset="77"/>
              </a:rPr>
              <a:t>Le </a:t>
            </a:r>
            <a:r>
              <a:rPr lang="fr-FR" sz="1600">
                <a:latin typeface="PT Sans" panose="020B0503020203020204" pitchFamily="34" charset="77"/>
              </a:rPr>
              <a:t>fonds vert </a:t>
            </a:r>
            <a:r>
              <a:rPr lang="fr-FR" sz="1600" b="0">
                <a:latin typeface="PT Sans" panose="020B0503020203020204" pitchFamily="34" charset="77"/>
              </a:rPr>
              <a:t>est abondé et passe à </a:t>
            </a:r>
            <a:r>
              <a:rPr lang="fr-FR" sz="1600">
                <a:latin typeface="PT Sans" panose="020B0503020203020204" pitchFamily="34" charset="77"/>
              </a:rPr>
              <a:t>2,5 Md € </a:t>
            </a:r>
            <a:r>
              <a:rPr lang="fr-FR" sz="1600" b="0">
                <a:latin typeface="PT Sans" panose="020B0503020203020204" pitchFamily="34" charset="77"/>
              </a:rPr>
              <a:t>et la dotation de biodiversité est doublée pour atteindre </a:t>
            </a:r>
            <a:r>
              <a:rPr lang="fr-FR" sz="1600">
                <a:latin typeface="PT Sans" panose="020B0503020203020204" pitchFamily="34" charset="77"/>
              </a:rPr>
              <a:t>100 M€</a:t>
            </a:r>
            <a:r>
              <a:rPr lang="fr-FR" sz="1600" b="0">
                <a:latin typeface="PT Sans" panose="020B0503020203020204" pitchFamily="34" charset="77"/>
              </a:rPr>
              <a:t> et renommée </a:t>
            </a:r>
            <a:r>
              <a:rPr lang="fr-FR" sz="1600">
                <a:latin typeface="PT Sans" panose="020B0503020203020204" pitchFamily="34" charset="77"/>
              </a:rPr>
              <a:t>dotation de soutien aux aménités rurales</a:t>
            </a:r>
            <a:r>
              <a:rPr lang="fr-FR" sz="1600" b="0">
                <a:latin typeface="PT Sans" panose="020B0503020203020204" pitchFamily="34" charset="77"/>
              </a:rPr>
              <a:t>. </a:t>
            </a:r>
            <a:endParaRPr lang="fr-FR" sz="1600">
              <a:latin typeface="PT Sans" panose="020B0503020203020204" pitchFamily="34" charset="77"/>
            </a:endParaRPr>
          </a:p>
          <a:p>
            <a:pPr algn="just"/>
            <a:r>
              <a:rPr lang="fr-FR" sz="1600">
                <a:latin typeface="PT Sans" panose="020B0503020203020204" pitchFamily="34" charset="77"/>
              </a:rPr>
              <a:t>Soutient à l’investissement des collectivités d’outre-mer </a:t>
            </a:r>
            <a:r>
              <a:rPr lang="fr-FR" sz="1600" b="0">
                <a:latin typeface="PT Sans" panose="020B0503020203020204" pitchFamily="34" charset="77"/>
              </a:rPr>
              <a:t>par l’abondement de </a:t>
            </a:r>
            <a:r>
              <a:rPr lang="fr-FR" sz="1600">
                <a:latin typeface="PT Sans" panose="020B0503020203020204" pitchFamily="34" charset="77"/>
              </a:rPr>
              <a:t>8 M€</a:t>
            </a:r>
            <a:r>
              <a:rPr lang="fr-FR" sz="1600" b="0">
                <a:latin typeface="PT Sans" panose="020B0503020203020204" pitchFamily="34" charset="77"/>
              </a:rPr>
              <a:t> du </a:t>
            </a:r>
            <a:r>
              <a:rPr lang="fr-FR" sz="1600">
                <a:latin typeface="PT Sans" panose="020B0503020203020204" pitchFamily="34" charset="77"/>
              </a:rPr>
              <a:t>Fonds Exceptionnel d’Investissement (FEI), </a:t>
            </a:r>
            <a:r>
              <a:rPr lang="fr-FR" sz="1600" b="0">
                <a:latin typeface="PT Sans" panose="020B0503020203020204" pitchFamily="34" charset="77"/>
              </a:rPr>
              <a:t>l’objectif étant le financement de l’amélioration des réseaux d’eau et d’assainissement.</a:t>
            </a:r>
          </a:p>
          <a:p>
            <a:pPr algn="just"/>
            <a:endParaRPr lang="fr-FR" sz="1600">
              <a:latin typeface="PT Sans" panose="020B0503020203020204" pitchFamily="34" charset="77"/>
            </a:endParaRPr>
          </a:p>
          <a:p>
            <a:pPr algn="just"/>
            <a:r>
              <a:rPr lang="fr-FR" sz="1600">
                <a:latin typeface="PT Sans" panose="020B0503020203020204" pitchFamily="34" charset="77"/>
              </a:rPr>
              <a:t>Harmonisation des dispositifs de zonage </a:t>
            </a:r>
            <a:r>
              <a:rPr lang="fr-FR" sz="1600" b="0">
                <a:latin typeface="PT Sans" panose="020B0503020203020204" pitchFamily="34" charset="77"/>
              </a:rPr>
              <a:t>avec la fusion des ZRR, </a:t>
            </a:r>
            <a:r>
              <a:rPr lang="fr-FR" sz="1600" b="0" err="1">
                <a:latin typeface="PT Sans" panose="020B0503020203020204" pitchFamily="34" charset="77"/>
              </a:rPr>
              <a:t>ZoRCoMiR</a:t>
            </a:r>
            <a:r>
              <a:rPr lang="fr-FR" sz="1600" b="0">
                <a:latin typeface="PT Sans" panose="020B0503020203020204" pitchFamily="34" charset="77"/>
              </a:rPr>
              <a:t> et BER en un dispositif nouveau nommé France Ruralités Revitalisation, l’objectif étant l’application d’aménagements fiscaux simplifiés.</a:t>
            </a:r>
            <a:endParaRPr lang="fr-FR" sz="1600">
              <a:latin typeface="PT Sans" panose="020B0503020203020204" pitchFamily="34" charset="77"/>
            </a:endParaRPr>
          </a:p>
          <a:p>
            <a:pPr algn="just"/>
            <a:endParaRPr lang="fr-FR" sz="1600">
              <a:latin typeface="PT Sans" panose="020B0503020203020204" pitchFamily="34" charset="77"/>
            </a:endParaRPr>
          </a:p>
          <a:p>
            <a:pPr algn="just"/>
            <a:r>
              <a:rPr lang="fr-FR" sz="1600">
                <a:latin typeface="PT Sans" panose="020B0503020203020204" pitchFamily="34" charset="77"/>
              </a:rPr>
              <a:t>Suite à la redéfinition des zones tendues </a:t>
            </a:r>
            <a:r>
              <a:rPr lang="fr-FR" sz="1600" b="0">
                <a:latin typeface="PT Sans" panose="020B0503020203020204" pitchFamily="34" charset="77"/>
              </a:rPr>
              <a:t>une compensation est mise en place pour les collectivités perdantes suite au passage de la THLV à la majoration de THRS. </a:t>
            </a:r>
          </a:p>
          <a:p>
            <a:endParaRPr lang="fr-FR" sz="1400" b="0">
              <a:latin typeface="PT Sans" panose="020B0503020203020204" pitchFamily="34" charset="77"/>
            </a:endParaRPr>
          </a:p>
        </p:txBody>
      </p:sp>
      <p:sp>
        <p:nvSpPr>
          <p:cNvPr id="4" name="Espace réservé du texte 3">
            <a:extLst>
              <a:ext uri="{FF2B5EF4-FFF2-40B4-BE49-F238E27FC236}">
                <a16:creationId xmlns:a16="http://schemas.microsoft.com/office/drawing/2014/main" id="{61268EAC-73D9-C0D8-30A7-70AC7C4E6040}"/>
              </a:ext>
            </a:extLst>
          </p:cNvPr>
          <p:cNvSpPr>
            <a:spLocks noGrp="1"/>
          </p:cNvSpPr>
          <p:nvPr>
            <p:ph type="body" sz="quarter" idx="10"/>
          </p:nvPr>
        </p:nvSpPr>
        <p:spPr/>
        <p:txBody>
          <a:bodyPr/>
          <a:lstStyle/>
          <a:p>
            <a:r>
              <a:rPr lang="fr-FR" sz="1800" b="1"/>
              <a:t>MESURES PRINCIPALES </a:t>
            </a:r>
          </a:p>
        </p:txBody>
      </p:sp>
      <p:sp>
        <p:nvSpPr>
          <p:cNvPr id="5" name="Espace réservé du texte 4">
            <a:extLst>
              <a:ext uri="{FF2B5EF4-FFF2-40B4-BE49-F238E27FC236}">
                <a16:creationId xmlns:a16="http://schemas.microsoft.com/office/drawing/2014/main" id="{CE84EE46-6206-98A8-26E9-897B277D36A5}"/>
              </a:ext>
            </a:extLst>
          </p:cNvPr>
          <p:cNvSpPr>
            <a:spLocks noGrp="1"/>
          </p:cNvSpPr>
          <p:nvPr>
            <p:ph type="body" sz="quarter" idx="19"/>
          </p:nvPr>
        </p:nvSpPr>
        <p:spPr/>
        <p:txBody>
          <a:bodyPr/>
          <a:lstStyle/>
          <a:p>
            <a:r>
              <a:rPr lang="fr-FR" sz="1600" b="1"/>
              <a:t>Soutient de l’État aux collectivités</a:t>
            </a:r>
          </a:p>
        </p:txBody>
      </p:sp>
      <p:sp>
        <p:nvSpPr>
          <p:cNvPr id="6" name="Espace réservé du texte 5">
            <a:extLst>
              <a:ext uri="{FF2B5EF4-FFF2-40B4-BE49-F238E27FC236}">
                <a16:creationId xmlns:a16="http://schemas.microsoft.com/office/drawing/2014/main" id="{A18E0093-77F0-2333-163F-D2F8EA1F3100}"/>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18186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F7633-9411-32F6-0431-DC88110F04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E4F9E55-CA99-A8F8-2F0E-1B9A3E9BEE56}"/>
              </a:ext>
            </a:extLst>
          </p:cNvPr>
          <p:cNvSpPr>
            <a:spLocks noGrp="1"/>
          </p:cNvSpPr>
          <p:nvPr>
            <p:ph idx="1"/>
          </p:nvPr>
        </p:nvSpPr>
        <p:spPr/>
        <p:txBody>
          <a:bodyPr/>
          <a:lstStyle/>
          <a:p>
            <a:pPr algn="just"/>
            <a:r>
              <a:rPr lang="fr-FR" sz="1600">
                <a:latin typeface="PT Sans" panose="020B0503020203020204" pitchFamily="34" charset="77"/>
              </a:rPr>
              <a:t>Exonération de taxe foncière sur les propriétés bâties (TFPB) de   25 ans </a:t>
            </a:r>
            <a:r>
              <a:rPr lang="fr-FR" sz="1600" b="0">
                <a:latin typeface="PT Sans" panose="020B0503020203020204" pitchFamily="34" charset="77"/>
              </a:rPr>
              <a:t>pour les </a:t>
            </a:r>
            <a:r>
              <a:rPr lang="fr-FR" sz="1600">
                <a:latin typeface="PT Sans" panose="020B0503020203020204" pitchFamily="34" charset="77"/>
              </a:rPr>
              <a:t>logements sociaux anciens</a:t>
            </a:r>
            <a:r>
              <a:rPr lang="fr-FR" sz="1600" b="0">
                <a:latin typeface="PT Sans" panose="020B0503020203020204" pitchFamily="34" charset="77"/>
              </a:rPr>
              <a:t> (&gt;40ans) et ayant bénéficié d’une </a:t>
            </a:r>
            <a:r>
              <a:rPr lang="fr-FR" sz="1600">
                <a:latin typeface="PT Sans" panose="020B0503020203020204" pitchFamily="34" charset="77"/>
              </a:rPr>
              <a:t>rénovation thermique </a:t>
            </a:r>
            <a:r>
              <a:rPr lang="fr-FR" sz="1600" b="0">
                <a:latin typeface="PT Sans" panose="020B0503020203020204" pitchFamily="34" charset="77"/>
              </a:rPr>
              <a:t>leur permettant de passer des étiquettes de grade « F » ou « G » à « A » ou « B ». Les bailleurs sociaux seraient libérés du paiement de la taxe, sans compensation prévue pour les collectivités concernées.</a:t>
            </a:r>
            <a:endParaRPr lang="fr-FR" sz="1600">
              <a:latin typeface="PT Sans" panose="020B0503020203020204" pitchFamily="34" charset="77"/>
            </a:endParaRPr>
          </a:p>
          <a:p>
            <a:pPr algn="just"/>
            <a:r>
              <a:rPr lang="fr-FR" sz="1600">
                <a:latin typeface="PT Sans" panose="020B0503020203020204" pitchFamily="34" charset="77"/>
              </a:rPr>
              <a:t>Exonération facultative de taxe d’habitation sur les résidences secondaires (THRS) </a:t>
            </a:r>
            <a:r>
              <a:rPr lang="fr-FR" sz="1600" b="0">
                <a:latin typeface="PT Sans" panose="020B0503020203020204" pitchFamily="34" charset="77"/>
              </a:rPr>
              <a:t>en faveur des fonctions et </a:t>
            </a:r>
            <a:r>
              <a:rPr lang="fr-FR" sz="1600">
                <a:latin typeface="PT Sans" panose="020B0503020203020204" pitchFamily="34" charset="77"/>
              </a:rPr>
              <a:t>associations d’utilité publique et d’intérêt général </a:t>
            </a:r>
            <a:r>
              <a:rPr lang="fr-FR" sz="1600" b="0">
                <a:latin typeface="PT Sans" panose="020B0503020203020204" pitchFamily="34" charset="77"/>
              </a:rPr>
              <a:t>percevant des dons de mécénat. Sans compensation, cette exonération sera à la charge de la collectivité.</a:t>
            </a:r>
          </a:p>
          <a:p>
            <a:pPr algn="just"/>
            <a:r>
              <a:rPr lang="fr-FR" sz="1600">
                <a:latin typeface="PT Sans" panose="020B0503020203020204" pitchFamily="34" charset="77"/>
              </a:rPr>
              <a:t>Abattement de 30% de TFPB </a:t>
            </a:r>
            <a:r>
              <a:rPr lang="fr-FR" sz="1600" b="0">
                <a:latin typeface="PT Sans" panose="020B0503020203020204" pitchFamily="34" charset="77"/>
              </a:rPr>
              <a:t>pour les logements sociaux situés en </a:t>
            </a:r>
            <a:r>
              <a:rPr lang="fr-FR" sz="1600">
                <a:latin typeface="PT Sans" panose="020B0503020203020204" pitchFamily="34" charset="77"/>
              </a:rPr>
              <a:t>QPV</a:t>
            </a:r>
            <a:r>
              <a:rPr lang="fr-FR" sz="1600" b="0">
                <a:latin typeface="PT Sans" panose="020B0503020203020204" pitchFamily="34" charset="77"/>
              </a:rPr>
              <a:t>.</a:t>
            </a:r>
          </a:p>
          <a:p>
            <a:pPr algn="just"/>
            <a:r>
              <a:rPr lang="fr-FR" sz="1600">
                <a:latin typeface="PT Sans" panose="020B0503020203020204" pitchFamily="34" charset="77"/>
              </a:rPr>
              <a:t>Exonération totale de la TICPE </a:t>
            </a:r>
            <a:r>
              <a:rPr lang="fr-FR" sz="1600" b="0">
                <a:latin typeface="PT Sans" panose="020B0503020203020204" pitchFamily="34" charset="77"/>
              </a:rPr>
              <a:t>pour les véhicules opérationnels et de surveillance des </a:t>
            </a:r>
            <a:r>
              <a:rPr lang="fr-FR" sz="1600">
                <a:latin typeface="PT Sans" panose="020B0503020203020204" pitchFamily="34" charset="77"/>
              </a:rPr>
              <a:t>SDIS</a:t>
            </a:r>
            <a:r>
              <a:rPr lang="fr-FR" sz="1600" b="0">
                <a:latin typeface="PT Sans" panose="020B0503020203020204" pitchFamily="34" charset="77"/>
              </a:rPr>
              <a:t>. </a:t>
            </a:r>
          </a:p>
          <a:p>
            <a:pPr algn="just"/>
            <a:endParaRPr lang="fr-FR" sz="1600" b="0">
              <a:latin typeface="PT Sans" panose="020B0503020203020204" pitchFamily="34" charset="77"/>
            </a:endParaRPr>
          </a:p>
          <a:p>
            <a:pPr algn="just"/>
            <a:endParaRPr lang="fr-FR" sz="1600">
              <a:latin typeface="PT Sans" panose="020B0503020203020204" pitchFamily="34" charset="77"/>
            </a:endParaRPr>
          </a:p>
          <a:p>
            <a:pPr algn="just"/>
            <a:endParaRPr lang="fr-FR" sz="1600">
              <a:latin typeface="PT Sans" panose="020B0503020203020204" pitchFamily="34" charset="77"/>
            </a:endParaRPr>
          </a:p>
          <a:p>
            <a:pPr algn="just"/>
            <a:endParaRPr lang="fr-FR" sz="1400">
              <a:latin typeface="PT Sans" panose="020B0503020203020204" pitchFamily="34" charset="77"/>
            </a:endParaRPr>
          </a:p>
          <a:p>
            <a:endParaRPr lang="fr-FR" sz="1400">
              <a:latin typeface="PT Sans" panose="020B0503020203020204" pitchFamily="34" charset="77"/>
            </a:endParaRPr>
          </a:p>
        </p:txBody>
      </p:sp>
      <p:sp>
        <p:nvSpPr>
          <p:cNvPr id="4" name="Espace réservé du texte 3">
            <a:extLst>
              <a:ext uri="{FF2B5EF4-FFF2-40B4-BE49-F238E27FC236}">
                <a16:creationId xmlns:a16="http://schemas.microsoft.com/office/drawing/2014/main" id="{61268EAC-73D9-C0D8-30A7-70AC7C4E6040}"/>
              </a:ext>
            </a:extLst>
          </p:cNvPr>
          <p:cNvSpPr>
            <a:spLocks noGrp="1"/>
          </p:cNvSpPr>
          <p:nvPr>
            <p:ph type="body" sz="quarter" idx="10"/>
          </p:nvPr>
        </p:nvSpPr>
        <p:spPr/>
        <p:txBody>
          <a:bodyPr/>
          <a:lstStyle/>
          <a:p>
            <a:r>
              <a:rPr lang="fr-FR" sz="1800" b="1"/>
              <a:t>MESURES COMPLÉMENTAIRES </a:t>
            </a:r>
          </a:p>
        </p:txBody>
      </p:sp>
      <p:sp>
        <p:nvSpPr>
          <p:cNvPr id="5" name="Espace réservé du texte 4">
            <a:extLst>
              <a:ext uri="{FF2B5EF4-FFF2-40B4-BE49-F238E27FC236}">
                <a16:creationId xmlns:a16="http://schemas.microsoft.com/office/drawing/2014/main" id="{CE84EE46-6206-98A8-26E9-897B277D36A5}"/>
              </a:ext>
            </a:extLst>
          </p:cNvPr>
          <p:cNvSpPr>
            <a:spLocks noGrp="1"/>
          </p:cNvSpPr>
          <p:nvPr>
            <p:ph type="body" sz="quarter" idx="19"/>
          </p:nvPr>
        </p:nvSpPr>
        <p:spPr/>
        <p:txBody>
          <a:bodyPr/>
          <a:lstStyle/>
          <a:p>
            <a:r>
              <a:rPr lang="fr-FR" sz="1600" b="1"/>
              <a:t>Dispositifs d’exonérations fiscales</a:t>
            </a:r>
          </a:p>
        </p:txBody>
      </p:sp>
      <p:sp>
        <p:nvSpPr>
          <p:cNvPr id="6" name="Espace réservé du texte 5">
            <a:extLst>
              <a:ext uri="{FF2B5EF4-FFF2-40B4-BE49-F238E27FC236}">
                <a16:creationId xmlns:a16="http://schemas.microsoft.com/office/drawing/2014/main" id="{A18E0093-77F0-2333-163F-D2F8EA1F3100}"/>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325413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F7633-9411-32F6-0431-DC88110F04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E4F9E55-CA99-A8F8-2F0E-1B9A3E9BEE56}"/>
              </a:ext>
            </a:extLst>
          </p:cNvPr>
          <p:cNvSpPr>
            <a:spLocks noGrp="1"/>
          </p:cNvSpPr>
          <p:nvPr>
            <p:ph idx="1"/>
          </p:nvPr>
        </p:nvSpPr>
        <p:spPr/>
        <p:txBody>
          <a:bodyPr/>
          <a:lstStyle/>
          <a:p>
            <a:pPr algn="just"/>
            <a:r>
              <a:rPr lang="fr-FR" sz="1600">
                <a:latin typeface="PT Sans" panose="020B0503020203020204" pitchFamily="34" charset="77"/>
              </a:rPr>
              <a:t>Généralisation des budgets verts</a:t>
            </a:r>
            <a:r>
              <a:rPr lang="fr-FR" sz="1600" b="0">
                <a:latin typeface="PT Sans" panose="020B0503020203020204" pitchFamily="34" charset="77"/>
              </a:rPr>
              <a:t> aux collectivités de plus de 3 500 habitants par un amendement du gouvernement retenu sur la lecture du volet dépenses. Applicable à partir de l’exercice 2024, une annexe au CA/CFU devra faire </a:t>
            </a:r>
            <a:r>
              <a:rPr lang="fr-FR" sz="1600">
                <a:latin typeface="PT Sans" panose="020B0503020203020204" pitchFamily="34" charset="77"/>
              </a:rPr>
              <a:t>l’état des lieux des  dépenses d’investissement favorables à la transition écologique</a:t>
            </a:r>
            <a:r>
              <a:rPr lang="fr-FR" sz="1600" b="0">
                <a:latin typeface="PT Sans" panose="020B0503020203020204" pitchFamily="34" charset="77"/>
              </a:rPr>
              <a:t>.  Les le détail des modalités reste à définir. </a:t>
            </a:r>
            <a:endParaRPr lang="fr-FR" sz="1600">
              <a:latin typeface="PT Sans" panose="020B0503020203020204" pitchFamily="34" charset="77"/>
            </a:endParaRPr>
          </a:p>
          <a:p>
            <a:pPr algn="just"/>
            <a:endParaRPr lang="fr-FR" sz="1600">
              <a:latin typeface="PT Sans" panose="020B0503020203020204" pitchFamily="34" charset="77"/>
            </a:endParaRPr>
          </a:p>
          <a:p>
            <a:pPr algn="just"/>
            <a:r>
              <a:rPr lang="fr-FR" sz="1600">
                <a:latin typeface="PT Sans" panose="020B0503020203020204" pitchFamily="34" charset="77"/>
              </a:rPr>
              <a:t>Report de la suppression du fonds de compensation pour les activités périscolaires, </a:t>
            </a:r>
            <a:r>
              <a:rPr lang="fr-FR" sz="1600" b="0">
                <a:latin typeface="PT Sans" panose="020B0503020203020204" pitchFamily="34" charset="77"/>
              </a:rPr>
              <a:t>il était initialement prévu que le bénéfice du fonds soit divisé par deux dès cette année, puis supprimé pour la rentrée 2024. Finalement les crédits pour l’année 2023-2024 ont été rétablit et l’amendement prévoit le </a:t>
            </a:r>
            <a:r>
              <a:rPr lang="fr-FR" sz="1600">
                <a:latin typeface="PT Sans" panose="020B0503020203020204" pitchFamily="34" charset="77"/>
              </a:rPr>
              <a:t>report de la suppression à la rentré 2025</a:t>
            </a:r>
            <a:r>
              <a:rPr lang="fr-FR" sz="1600" b="0">
                <a:latin typeface="PT Sans" panose="020B0503020203020204" pitchFamily="34" charset="77"/>
              </a:rPr>
              <a:t>. </a:t>
            </a:r>
          </a:p>
          <a:p>
            <a:pPr algn="just"/>
            <a:endParaRPr lang="fr-FR" sz="1600">
              <a:latin typeface="PT Sans" panose="020B0503020203020204" pitchFamily="34" charset="77"/>
            </a:endParaRPr>
          </a:p>
          <a:p>
            <a:pPr algn="just"/>
            <a:r>
              <a:rPr lang="fr-FR" sz="1600" b="0">
                <a:latin typeface="PT Sans" panose="020B0503020203020204" pitchFamily="34" charset="77"/>
              </a:rPr>
              <a:t>Création d’une </a:t>
            </a:r>
            <a:r>
              <a:rPr lang="fr-FR" sz="1600">
                <a:latin typeface="PT Sans" panose="020B0503020203020204" pitchFamily="34" charset="77"/>
              </a:rPr>
              <a:t>garantie plancher de la fraction de TVA</a:t>
            </a:r>
            <a:r>
              <a:rPr lang="fr-FR" sz="1600" b="0">
                <a:latin typeface="PT Sans" panose="020B0503020203020204" pitchFamily="34" charset="77"/>
              </a:rPr>
              <a:t> allouée aux départements en compensation de la perte de CVAE. </a:t>
            </a:r>
          </a:p>
          <a:p>
            <a:pPr algn="just"/>
            <a:endParaRPr lang="fr-FR" sz="1600">
              <a:latin typeface="PT Sans" panose="020B0503020203020204" pitchFamily="34" charset="77"/>
            </a:endParaRPr>
          </a:p>
          <a:p>
            <a:pPr algn="just"/>
            <a:r>
              <a:rPr lang="fr-FR" sz="1600">
                <a:latin typeface="PT Sans" panose="020B0503020203020204" pitchFamily="34" charset="77"/>
              </a:rPr>
              <a:t>Assouplissement des règles de lien </a:t>
            </a:r>
            <a:r>
              <a:rPr lang="fr-FR" sz="1600" b="0">
                <a:latin typeface="PT Sans" panose="020B0503020203020204" pitchFamily="34" charset="77"/>
              </a:rPr>
              <a:t>dans l’évolution des taux de la fiscalité locale. Il y aura possibilité de </a:t>
            </a:r>
            <a:r>
              <a:rPr lang="fr-FR" sz="1600">
                <a:latin typeface="PT Sans" panose="020B0503020203020204" pitchFamily="34" charset="77"/>
              </a:rPr>
              <a:t>faire varier librement entre eux </a:t>
            </a:r>
            <a:r>
              <a:rPr lang="fr-FR" sz="1600" b="0">
                <a:latin typeface="PT Sans" panose="020B0503020203020204" pitchFamily="34" charset="77"/>
              </a:rPr>
              <a:t>les taux des TFPB, TFPNB et CFE. </a:t>
            </a:r>
          </a:p>
          <a:p>
            <a:endParaRPr lang="fr-FR" sz="1400">
              <a:latin typeface="PT Sans" panose="020B0503020203020204" pitchFamily="34" charset="77"/>
            </a:endParaRPr>
          </a:p>
        </p:txBody>
      </p:sp>
      <p:sp>
        <p:nvSpPr>
          <p:cNvPr id="4" name="Espace réservé du texte 3">
            <a:extLst>
              <a:ext uri="{FF2B5EF4-FFF2-40B4-BE49-F238E27FC236}">
                <a16:creationId xmlns:a16="http://schemas.microsoft.com/office/drawing/2014/main" id="{61268EAC-73D9-C0D8-30A7-70AC7C4E6040}"/>
              </a:ext>
            </a:extLst>
          </p:cNvPr>
          <p:cNvSpPr>
            <a:spLocks noGrp="1"/>
          </p:cNvSpPr>
          <p:nvPr>
            <p:ph type="body" sz="quarter" idx="10"/>
          </p:nvPr>
        </p:nvSpPr>
        <p:spPr/>
        <p:txBody>
          <a:bodyPr/>
          <a:lstStyle/>
          <a:p>
            <a:r>
              <a:rPr lang="fr-FR" sz="1800" b="1"/>
              <a:t>MESURES COMPLÉMENTAIRES </a:t>
            </a:r>
          </a:p>
        </p:txBody>
      </p:sp>
      <p:sp>
        <p:nvSpPr>
          <p:cNvPr id="5" name="Espace réservé du texte 4">
            <a:extLst>
              <a:ext uri="{FF2B5EF4-FFF2-40B4-BE49-F238E27FC236}">
                <a16:creationId xmlns:a16="http://schemas.microsoft.com/office/drawing/2014/main" id="{CE84EE46-6206-98A8-26E9-897B277D36A5}"/>
              </a:ext>
            </a:extLst>
          </p:cNvPr>
          <p:cNvSpPr>
            <a:spLocks noGrp="1"/>
          </p:cNvSpPr>
          <p:nvPr>
            <p:ph type="body" sz="quarter" idx="19"/>
          </p:nvPr>
        </p:nvSpPr>
        <p:spPr/>
        <p:txBody>
          <a:bodyPr/>
          <a:lstStyle/>
          <a:p>
            <a:r>
              <a:rPr lang="fr-FR" sz="1600" b="1"/>
              <a:t>Apports des amendements intégrés au texte</a:t>
            </a:r>
          </a:p>
        </p:txBody>
      </p:sp>
      <p:sp>
        <p:nvSpPr>
          <p:cNvPr id="6" name="Espace réservé du texte 5">
            <a:extLst>
              <a:ext uri="{FF2B5EF4-FFF2-40B4-BE49-F238E27FC236}">
                <a16:creationId xmlns:a16="http://schemas.microsoft.com/office/drawing/2014/main" id="{A18E0093-77F0-2333-163F-D2F8EA1F3100}"/>
              </a:ext>
            </a:extLst>
          </p:cNvPr>
          <p:cNvSpPr>
            <a:spLocks noGrp="1"/>
          </p:cNvSpPr>
          <p:nvPr>
            <p:ph type="body" sz="quarter" idx="4294967295"/>
          </p:nvPr>
        </p:nvSpPr>
        <p:spPr/>
        <p:txBody>
          <a:bodyPr/>
          <a:lstStyle/>
          <a:p>
            <a:endParaRPr lang="fr-FR"/>
          </a:p>
        </p:txBody>
      </p:sp>
    </p:spTree>
    <p:extLst>
      <p:ext uri="{BB962C8B-B14F-4D97-AF65-F5344CB8AC3E}">
        <p14:creationId xmlns:p14="http://schemas.microsoft.com/office/powerpoint/2010/main" val="111510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BAB6AC-6A18-7A55-EA74-5DCDA41C2604}"/>
              </a:ext>
            </a:extLst>
          </p:cNvPr>
          <p:cNvSpPr>
            <a:spLocks noGrp="1"/>
          </p:cNvSpPr>
          <p:nvPr>
            <p:ph type="body" sz="quarter" idx="4294967295"/>
          </p:nvPr>
        </p:nvSpPr>
        <p:spPr/>
        <p:txBody>
          <a:bodyPr/>
          <a:lstStyle/>
          <a:p>
            <a:endParaRPr lang="fr-FR"/>
          </a:p>
        </p:txBody>
      </p:sp>
      <p:sp>
        <p:nvSpPr>
          <p:cNvPr id="3" name="Espace réservé du texte 2">
            <a:extLst>
              <a:ext uri="{FF2B5EF4-FFF2-40B4-BE49-F238E27FC236}">
                <a16:creationId xmlns:a16="http://schemas.microsoft.com/office/drawing/2014/main" id="{770D617C-BE17-24CF-16C2-5A060681063C}"/>
              </a:ext>
            </a:extLst>
          </p:cNvPr>
          <p:cNvSpPr>
            <a:spLocks noGrp="1"/>
          </p:cNvSpPr>
          <p:nvPr>
            <p:ph type="body" sz="quarter" idx="31"/>
          </p:nvPr>
        </p:nvSpPr>
        <p:spPr/>
        <p:txBody>
          <a:bodyPr/>
          <a:lstStyle/>
          <a:p>
            <a:r>
              <a:rPr lang="fr-FR"/>
              <a:t>02</a:t>
            </a:r>
          </a:p>
        </p:txBody>
      </p:sp>
      <p:sp>
        <p:nvSpPr>
          <p:cNvPr id="4" name="Espace réservé du texte 3">
            <a:extLst>
              <a:ext uri="{FF2B5EF4-FFF2-40B4-BE49-F238E27FC236}">
                <a16:creationId xmlns:a16="http://schemas.microsoft.com/office/drawing/2014/main" id="{A9C8B19A-1501-1C5E-46B7-CA8CACF446CD}"/>
              </a:ext>
            </a:extLst>
          </p:cNvPr>
          <p:cNvSpPr>
            <a:spLocks noGrp="1"/>
          </p:cNvSpPr>
          <p:nvPr>
            <p:ph type="body" sz="quarter" idx="26"/>
          </p:nvPr>
        </p:nvSpPr>
        <p:spPr>
          <a:xfrm>
            <a:off x="6670185" y="3324225"/>
            <a:ext cx="3593447" cy="914400"/>
          </a:xfrm>
        </p:spPr>
        <p:txBody>
          <a:bodyPr>
            <a:noAutofit/>
          </a:bodyPr>
          <a:lstStyle/>
          <a:p>
            <a:pPr algn="ctr"/>
            <a:r>
              <a:rPr lang="fr-FR" sz="2400" b="1"/>
              <a:t>Analyse rétrospective</a:t>
            </a:r>
          </a:p>
          <a:p>
            <a:endParaRPr lang="fr-FR"/>
          </a:p>
        </p:txBody>
      </p:sp>
      <p:sp>
        <p:nvSpPr>
          <p:cNvPr id="5" name="Espace réservé du texte 4">
            <a:extLst>
              <a:ext uri="{FF2B5EF4-FFF2-40B4-BE49-F238E27FC236}">
                <a16:creationId xmlns:a16="http://schemas.microsoft.com/office/drawing/2014/main" id="{14F54B2C-732A-92F5-C1C0-D271A7A9988D}"/>
              </a:ext>
            </a:extLst>
          </p:cNvPr>
          <p:cNvSpPr>
            <a:spLocks noGrp="1"/>
          </p:cNvSpPr>
          <p:nvPr>
            <p:ph type="body" sz="quarter" idx="28"/>
          </p:nvPr>
        </p:nvSpPr>
        <p:spPr>
          <a:xfrm>
            <a:off x="6670186" y="4410271"/>
            <a:ext cx="3593445" cy="247119"/>
          </a:xfrm>
        </p:spPr>
        <p:txBody>
          <a:bodyPr/>
          <a:lstStyle/>
          <a:p>
            <a:endParaRPr lang="fr-FR"/>
          </a:p>
        </p:txBody>
      </p:sp>
      <p:pic>
        <p:nvPicPr>
          <p:cNvPr id="7" name="Espace réservé pour une image  6">
            <a:extLst>
              <a:ext uri="{FF2B5EF4-FFF2-40B4-BE49-F238E27FC236}">
                <a16:creationId xmlns:a16="http://schemas.microsoft.com/office/drawing/2014/main" id="{8AB4261F-09B2-FD4A-088E-9BCABC145369}"/>
              </a:ext>
            </a:extLst>
          </p:cNvPr>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14378" r="14378"/>
          <a:stretch/>
        </p:blipFill>
        <p:spPr>
          <a:prstGeom prst="rect">
            <a:avLst/>
          </a:prstGeom>
        </p:spPr>
      </p:pic>
      <p:sp>
        <p:nvSpPr>
          <p:cNvPr id="8" name="ZoneTexte 7">
            <a:extLst>
              <a:ext uri="{FF2B5EF4-FFF2-40B4-BE49-F238E27FC236}">
                <a16:creationId xmlns:a16="http://schemas.microsoft.com/office/drawing/2014/main" id="{6F59CE17-0293-DB99-49A4-B1A91DBA7E60}"/>
              </a:ext>
            </a:extLst>
          </p:cNvPr>
          <p:cNvSpPr txBox="1"/>
          <p:nvPr/>
        </p:nvSpPr>
        <p:spPr>
          <a:xfrm>
            <a:off x="4846057" y="6661745"/>
            <a:ext cx="5417574" cy="230832"/>
          </a:xfrm>
          <a:prstGeom prst="rect">
            <a:avLst/>
          </a:prstGeom>
          <a:noFill/>
        </p:spPr>
        <p:txBody>
          <a:bodyPr wrap="square">
            <a:spAutoFit/>
          </a:bodyPr>
          <a:lstStyle/>
          <a:p>
            <a:pPr algn="r"/>
            <a:r>
              <a:rPr lang="fr-FR" sz="900">
                <a:latin typeface="PT Sans" panose="020B0503020203020204" pitchFamily="34" charset="77"/>
              </a:rPr>
              <a:t>* État de l’atterrissage estimé par le service des finances au mois de janvier 2024</a:t>
            </a:r>
          </a:p>
        </p:txBody>
      </p:sp>
    </p:spTree>
    <p:extLst>
      <p:ext uri="{BB962C8B-B14F-4D97-AF65-F5344CB8AC3E}">
        <p14:creationId xmlns:p14="http://schemas.microsoft.com/office/powerpoint/2010/main" val="21399861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8_03_LOCALNOVA">
  <a:themeElements>
    <a:clrScheme name="LOCALNOVA 1">
      <a:dk1>
        <a:srgbClr val="33495B"/>
      </a:dk1>
      <a:lt1>
        <a:sysClr val="window" lastClr="FFFFFF"/>
      </a:lt1>
      <a:dk2>
        <a:srgbClr val="33495B"/>
      </a:dk2>
      <a:lt2>
        <a:srgbClr val="AFAC8B"/>
      </a:lt2>
      <a:accent1>
        <a:srgbClr val="3C3B63"/>
      </a:accent1>
      <a:accent2>
        <a:srgbClr val="C00D0D"/>
      </a:accent2>
      <a:accent3>
        <a:srgbClr val="808763"/>
      </a:accent3>
      <a:accent4>
        <a:srgbClr val="8D7A8C"/>
      </a:accent4>
      <a:accent5>
        <a:srgbClr val="5B84A9"/>
      </a:accent5>
      <a:accent6>
        <a:srgbClr val="F79646"/>
      </a:accent6>
      <a:hlink>
        <a:srgbClr val="C00D0D"/>
      </a:hlink>
      <a:folHlink>
        <a:srgbClr val="807E6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MODÈLE ROB 2024" id="{3B92C48B-19C2-BD49-9E8D-41D52DD740F1}" vid="{F0174896-28A6-6B4E-A9E8-930FE64B51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863865BCDB5C49B063881F783DEB0D" ma:contentTypeVersion="20" ma:contentTypeDescription="Crée un document." ma:contentTypeScope="" ma:versionID="15df348562910ecdb7a1ab4283e7ae25">
  <xsd:schema xmlns:xsd="http://www.w3.org/2001/XMLSchema" xmlns:xs="http://www.w3.org/2001/XMLSchema" xmlns:p="http://schemas.microsoft.com/office/2006/metadata/properties" xmlns:ns2="150170eb-5206-455a-8bf1-7a8736892e2f" xmlns:ns3="3d77262b-1bcc-4ab5-9a0a-4a4307432b0c" targetNamespace="http://schemas.microsoft.com/office/2006/metadata/properties" ma:root="true" ma:fieldsID="2a58079267c66ae5ad92f8cb8faa3038" ns2:_="" ns3:_="">
    <xsd:import namespace="150170eb-5206-455a-8bf1-7a8736892e2f"/>
    <xsd:import namespace="3d77262b-1bcc-4ab5-9a0a-4a4307432b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170eb-5206-455a-8bf1-7a8736892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2d14715-9f29-4bac-8127-a13a83679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77262b-1bcc-4ab5-9a0a-4a4307432b0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c7aef08-1049-40ae-b039-2e6f792c37aa}" ma:internalName="TaxCatchAll" ma:showField="CatchAllData" ma:web="3d77262b-1bcc-4ab5-9a0a-4a4307432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77262b-1bcc-4ab5-9a0a-4a4307432b0c" xsi:nil="true"/>
    <lcf76f155ced4ddcb4097134ff3c332f xmlns="150170eb-5206-455a-8bf1-7a8736892e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7BE9F7-24BA-4519-9094-248EF76B4324}">
  <ds:schemaRefs>
    <ds:schemaRef ds:uri="150170eb-5206-455a-8bf1-7a8736892e2f"/>
    <ds:schemaRef ds:uri="3d77262b-1bcc-4ab5-9a0a-4a4307432b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C62634-B483-4BDF-B31F-223D65D72D74}">
  <ds:schemaRefs>
    <ds:schemaRef ds:uri="http://schemas.microsoft.com/sharepoint/v3/contenttype/forms"/>
  </ds:schemaRefs>
</ds:datastoreItem>
</file>

<file path=customXml/itemProps3.xml><?xml version="1.0" encoding="utf-8"?>
<ds:datastoreItem xmlns:ds="http://schemas.openxmlformats.org/officeDocument/2006/customXml" ds:itemID="{0267A02E-0601-4DD6-AFF0-DDFBDE72A818}">
  <ds:schemaRefs>
    <ds:schemaRef ds:uri="150170eb-5206-455a-8bf1-7a8736892e2f"/>
    <ds:schemaRef ds:uri="3d77262b-1bcc-4ab5-9a0a-4a4307432b0c"/>
    <ds:schemaRef ds:uri="94cd239d-ad47-415b-941c-7109b9c3c755"/>
    <ds:schemaRef ds:uri="d811044d-aa7b-4b61-85dd-a6e6b58c14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2018_03_LOCALNOVA</Template>
  <TotalTime>0</TotalTime>
  <Words>3088</Words>
  <Application>Microsoft Office PowerPoint</Application>
  <PresentationFormat>Personnalisé</PresentationFormat>
  <Paragraphs>298</Paragraphs>
  <Slides>39</Slides>
  <Notes>1</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39</vt:i4>
      </vt:variant>
    </vt:vector>
  </HeadingPairs>
  <TitlesOfParts>
    <vt:vector size="56" baseType="lpstr">
      <vt:lpstr>Arial</vt:lpstr>
      <vt:lpstr>Arial</vt:lpstr>
      <vt:lpstr>Calibri</vt:lpstr>
      <vt:lpstr>Montserrat</vt:lpstr>
      <vt:lpstr>Montserrat Black</vt:lpstr>
      <vt:lpstr>Montserrat ExtraBold</vt:lpstr>
      <vt:lpstr>Montserrat Light</vt:lpstr>
      <vt:lpstr>Montserrat Medium</vt:lpstr>
      <vt:lpstr>Montserrat SemiBold</vt:lpstr>
      <vt:lpstr>Montserrat-Light</vt:lpstr>
      <vt:lpstr>Montserrat-SemiBold</vt:lpstr>
      <vt:lpstr>Open Sans</vt:lpstr>
      <vt:lpstr>Open Sans Semibold</vt:lpstr>
      <vt:lpstr>PT Sans</vt:lpstr>
      <vt:lpstr>UniversLTStd-Light</vt:lpstr>
      <vt:lpstr>Wingdings</vt:lpstr>
      <vt:lpstr>2018_03_LOCALNOVA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OUVRARD LANET</dc:creator>
  <cp:lastModifiedBy>Muriel DE MARTINO</cp:lastModifiedBy>
  <cp:revision>1</cp:revision>
  <cp:lastPrinted>2023-11-10T15:53:58Z</cp:lastPrinted>
  <dcterms:created xsi:type="dcterms:W3CDTF">2024-01-24T15:57:28Z</dcterms:created>
  <dcterms:modified xsi:type="dcterms:W3CDTF">2024-02-27T18:27:02Z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0x010100766BE886E36F4346919BFEF12A172C18</vt:lpwstr>
  </property>
  <property fmtid="{D5CDD505-2E9C-101B-9397-08002B2CF9AE}" pid="3" name="MediaServiceImageTags">
    <vt:lpwstr/>
  </property>
</Properties>
</file>